
<file path=[Content_Types].xml><?xml version="1.0" encoding="utf-8"?>
<Types xmlns="http://schemas.openxmlformats.org/package/2006/content-types">
  <Default Extension="fntdata" ContentType="application/x-fontdata"/>
  <Default Extension="gif" ContentType="image/gif"/>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comments/comment1.xml" ContentType="application/vnd.openxmlformats-officedocument.presentationml.comments+xml"/>
  <Override PartName="/ppt/tags/tag3.xml" ContentType="application/vnd.openxmlformats-officedocument.presentationml.tags+xml"/>
  <Override PartName="/ppt/notesSlides/notesSlide5.xml" ContentType="application/vnd.openxmlformats-officedocument.presentationml.notesSlide+xml"/>
  <Override PartName="/ppt/tags/tag4.xml" ContentType="application/vnd.openxmlformats-officedocument.presentationml.tags+xml"/>
  <Override PartName="/ppt/notesSlides/notesSlide6.xml" ContentType="application/vnd.openxmlformats-officedocument.presentationml.notesSlide+xml"/>
  <Override PartName="/ppt/tags/tag5.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comment2.xml" ContentType="application/vnd.openxmlformats-officedocument.presentationml.comments+xml"/>
  <Override PartName="/ppt/tags/tag6.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24"/>
  </p:notesMasterIdLst>
  <p:sldIdLst>
    <p:sldId id="256" r:id="rId2"/>
    <p:sldId id="303" r:id="rId3"/>
    <p:sldId id="304" r:id="rId4"/>
    <p:sldId id="305" r:id="rId5"/>
    <p:sldId id="320" r:id="rId6"/>
    <p:sldId id="318" r:id="rId7"/>
    <p:sldId id="319" r:id="rId8"/>
    <p:sldId id="299" r:id="rId9"/>
    <p:sldId id="306" r:id="rId10"/>
    <p:sldId id="308" r:id="rId11"/>
    <p:sldId id="313" r:id="rId12"/>
    <p:sldId id="307" r:id="rId13"/>
    <p:sldId id="311" r:id="rId14"/>
    <p:sldId id="312" r:id="rId15"/>
    <p:sldId id="321" r:id="rId16"/>
    <p:sldId id="323" r:id="rId17"/>
    <p:sldId id="315" r:id="rId18"/>
    <p:sldId id="322" r:id="rId19"/>
    <p:sldId id="324" r:id="rId20"/>
    <p:sldId id="316" r:id="rId21"/>
    <p:sldId id="317" r:id="rId22"/>
    <p:sldId id="325" r:id="rId23"/>
  </p:sldIdLst>
  <p:sldSz cx="9144000" cy="5143500" type="screen16x9"/>
  <p:notesSz cx="6858000" cy="9144000"/>
  <p:embeddedFontLst>
    <p:embeddedFont>
      <p:font typeface="Calibri" panose="020F0502020204030204" pitchFamily="34" charset="0"/>
      <p:regular r:id="rId25"/>
      <p:bold r:id="rId26"/>
      <p:italic r:id="rId27"/>
      <p:boldItalic r:id="rId28"/>
    </p:embeddedFont>
    <p:embeddedFont>
      <p:font typeface="Cascadia Mono" panose="020B0609020000020004" pitchFamily="49" charset="0"/>
      <p:regular r:id="rId29"/>
      <p:bold r:id="rId30"/>
      <p:italic r:id="rId31"/>
      <p:boldItalic r:id="rId32"/>
    </p:embeddedFont>
    <p:embeddedFont>
      <p:font typeface="Consolas" panose="020B0609020204030204" pitchFamily="49" charset="0"/>
      <p:regular r:id="rId33"/>
      <p:bold r:id="rId34"/>
      <p:italic r:id="rId35"/>
      <p:boldItalic r:id="rId36"/>
    </p:embeddedFont>
    <p:embeddedFont>
      <p:font typeface="Exo 2" panose="020B0604020202020204" charset="0"/>
      <p:regular r:id="rId37"/>
      <p:bold r:id="rId38"/>
      <p:italic r:id="rId39"/>
      <p:boldItalic r:id="rId40"/>
    </p:embeddedFont>
    <p:embeddedFont>
      <p:font typeface="Nunito Light" pitchFamily="2" charset="0"/>
      <p:regular r:id="rId41"/>
      <p:italic r:id="rId42"/>
    </p:embeddedFont>
    <p:embeddedFont>
      <p:font typeface="Roboto" panose="02000000000000000000" pitchFamily="2" charset="0"/>
      <p:regular r:id="rId43"/>
      <p:bold r:id="rId44"/>
      <p:italic r:id="rId45"/>
      <p:boldItalic r:id="rId46"/>
    </p:embeddedFont>
    <p:embeddedFont>
      <p:font typeface="Roboto Condensed" panose="02000000000000000000" pitchFamily="2" charset="0"/>
      <p:regular r:id="rId47"/>
      <p:bold r:id="rId48"/>
      <p:italic r:id="rId49"/>
      <p:boldItalic r:id="rId50"/>
    </p:embeddedFont>
    <p:embeddedFont>
      <p:font typeface="Roboto Condensed Light" panose="02000000000000000000" pitchFamily="2"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quel Goes" initials="MG" lastIdx="6" clrIdx="0">
    <p:extLst>
      <p:ext uri="{19B8F6BF-5375-455C-9EA6-DF929625EA0E}">
        <p15:presenceInfo xmlns:p15="http://schemas.microsoft.com/office/powerpoint/2012/main" userId="3edd29ff2f8f562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C9B0"/>
    <a:srgbClr val="66FF66"/>
    <a:srgbClr val="00FF00"/>
    <a:srgbClr val="434343"/>
    <a:srgbClr val="5F9789"/>
    <a:srgbClr val="333300"/>
    <a:srgbClr val="003366"/>
    <a:srgbClr val="7777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A5011FC-D35D-474C-A582-F1D4CB6E7506}">
  <a:tblStyle styleId="{5A5011FC-D35D-474C-A582-F1D4CB6E750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634" autoAdjust="0"/>
  </p:normalViewPr>
  <p:slideViewPr>
    <p:cSldViewPr snapToGrid="0">
      <p:cViewPr varScale="1">
        <p:scale>
          <a:sx n="131" d="100"/>
          <a:sy n="131" d="100"/>
        </p:scale>
        <p:origin x="104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50" Type="http://schemas.openxmlformats.org/officeDocument/2006/relationships/font" Target="fonts/font26.fntdata"/><Relationship Id="rId55"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3" Type="http://schemas.openxmlformats.org/officeDocument/2006/relationships/font" Target="fonts/font29.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font" Target="fonts/font24.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2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7.fntdata"/><Relationship Id="rId54" Type="http://schemas.openxmlformats.org/officeDocument/2006/relationships/font" Target="fonts/font3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font" Target="fonts/font25.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font" Target="fonts/font7.fntdata"/><Relationship Id="rId44" Type="http://schemas.openxmlformats.org/officeDocument/2006/relationships/font" Target="fonts/font20.fntdata"/><Relationship Id="rId52" Type="http://schemas.openxmlformats.org/officeDocument/2006/relationships/font" Target="fonts/font28.fntdata"/></Relationships>
</file>

<file path=ppt/comments/comment1.xml><?xml version="1.0" encoding="utf-8"?>
<p:cmLst xmlns:a="http://schemas.openxmlformats.org/drawingml/2006/main" xmlns:r="http://schemas.openxmlformats.org/officeDocument/2006/relationships" xmlns:p="http://schemas.openxmlformats.org/presentationml/2006/main">
  <p:cm authorId="1" dt="2022-12-19T22:35:05.365" idx="3">
    <p:pos x="5343" y="925"/>
    <p:text>This package provides functions for computing convex hulls in two dimensions as well as functions for checking if sets of points are strongly convex are not. There are also a number of functions described for computing particular extreme points and subsequences of hull points, such as the lower and upper hull of a set of points.</p:text>
    <p:extLst>
      <p:ext uri="{C676402C-5697-4E1C-873F-D02D1690AC5C}">
        <p15:threadingInfo xmlns:p15="http://schemas.microsoft.com/office/powerpoint/2012/main" timeZoneBias="-60"/>
      </p:ext>
    </p:extLst>
  </p:cm>
  <p:cm authorId="1" dt="2022-12-19T22:35:52.206" idx="4">
    <p:pos x="3495" y="862"/>
    <p:text>The 2D Voronoi diagram adaptor package provides an adaptor that adapts a 2-dimensional triangulated Delaunay graph to the corresponding Voronoi diagram, represented as a doubly connected edge list (DCEL) data structure. The adaptor has the ability to automatically eliminate, in a consistent manner, degenerate features of the Voronoi diagram, that are artifacts of the requirement that Delaunay graphs should be triangulated even in degenerate configurations. Depending on the type of operations that the underlying Delaunay graph supports, the adaptor allows for the incremental or dynamic construction of Voronoi diagrams and can support point location queries.</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2-12-19T20:00:12.678" idx="2">
    <p:pos x="4811" y="1644"/>
    <p:text>Depending on the kernel we use we can increase speed/precision of our program</p:text>
    <p:extLst>
      <p:ext uri="{C676402C-5697-4E1C-873F-D02D1690AC5C}">
        <p15:threadingInfo xmlns:p15="http://schemas.microsoft.com/office/powerpoint/2012/main" timeZoneBias="-60"/>
      </p:ext>
    </p:extLst>
  </p:cm>
</p:cmLst>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gif>
</file>

<file path=ppt/media/image8.png>
</file>

<file path=ppt/media/image9.gif>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Hello, I’m Miquel Gotanegra and I will be doing a quick overview on some of the features CGAL has to offer </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lnSpc>
                <a:spcPct val="107000"/>
              </a:lnSpc>
              <a:spcAft>
                <a:spcPts val="80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Theorical geometry we have that the determinant of a segment and a line is always positive if the point is to the left of the line, 0 if its on the line and negative if its to the right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158750" indent="0">
              <a:lnSpc>
                <a:spcPct val="107000"/>
              </a:lnSpc>
              <a:spcAft>
                <a:spcPts val="80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We can see on the left image the representation of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of</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theorical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determinats</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158750" indent="0">
              <a:lnSpc>
                <a:spcPct val="107000"/>
              </a:lnSpc>
              <a:spcAft>
                <a:spcPts val="800"/>
              </a:spcAft>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case C is NOT on the line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158750" indent="0">
              <a:buNone/>
            </a:pPr>
            <a:endParaRPr lang="en-US" dirty="0"/>
          </a:p>
        </p:txBody>
      </p:sp>
    </p:spTree>
    <p:extLst>
      <p:ext uri="{BB962C8B-B14F-4D97-AF65-F5344CB8AC3E}">
        <p14:creationId xmlns:p14="http://schemas.microsoft.com/office/powerpoint/2010/main" val="15998277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But when using floating point arithmetic, the determinant may or may not return the correct output. Depending on how small epsilon may be, the function may say that C is on the line, as we see on the picture, it may even return that C is in the wrong side on the line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158750" indent="0">
              <a:buNone/>
            </a:pPr>
            <a:endParaRPr lang="en-US" dirty="0"/>
          </a:p>
        </p:txBody>
      </p:sp>
    </p:spTree>
    <p:extLst>
      <p:ext uri="{BB962C8B-B14F-4D97-AF65-F5344CB8AC3E}">
        <p14:creationId xmlns:p14="http://schemas.microsoft.com/office/powerpoint/2010/main" val="42501516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9790804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3392844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75323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885701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931118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216282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9baafe93df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9baafe93df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COMPUTATION GEOMETRY ALGORITHMS LIBRARY or CGAL in short, is an open-source C++ library of geometry algorithms that offers a wide array of classes to help tackle different types of geometrical problems.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CGAL is used in various areas needing geometric computation, such as geographic information systems, medical imaging, etc.</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158750" indent="0">
              <a:lnSpc>
                <a:spcPct val="107000"/>
              </a:lnSpc>
              <a:spcAft>
                <a:spcPts val="800"/>
              </a:spcAft>
              <a:buNone/>
            </a:pP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Even though CGAL is written in C++, thanks to Scilab bindings you can us the library in Python and Java, although this versions may not be up to date with the C++ version</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137972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Here we can see all the topics covered in the CGAL library. We can see that the library is not bound to a particular topic and is fairly complete, and most of these packages offer both 2D and 3D implementations of the algorithms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237979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4</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Here I picked three of the classes that I think would be useful for this course, but there are many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many</a:t>
            </a:r>
            <a:r>
              <a:rPr lang="en-US" sz="1800" dirty="0">
                <a:effectLst/>
                <a:latin typeface="Calibri" panose="020F0502020204030204" pitchFamily="34" charset="0"/>
                <a:ea typeface="Calibri" panose="020F0502020204030204" pitchFamily="34" charset="0"/>
                <a:cs typeface="Times New Roman" panose="02020603050405020304" pitchFamily="18" charset="0"/>
              </a:rPr>
              <a:t> more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36388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nSpc>
                <a:spcPct val="107000"/>
              </a:lnSpc>
              <a:spcAft>
                <a:spcPts val="800"/>
              </a:spcAft>
            </a:pPr>
            <a:r>
              <a:rPr lang="es-ES" sz="1800" b="1" dirty="0">
                <a:effectLst/>
                <a:latin typeface="Calibri" panose="020F0502020204030204" pitchFamily="34" charset="0"/>
                <a:ea typeface="Calibri" panose="020F0502020204030204" pitchFamily="34" charset="0"/>
                <a:cs typeface="Times New Roman" panose="02020603050405020304" pitchFamily="18" charset="0"/>
              </a:rPr>
              <a:t>2D </a:t>
            </a:r>
            <a:r>
              <a:rPr lang="es-ES" sz="1800" b="1" dirty="0" err="1">
                <a:effectLst/>
                <a:latin typeface="Calibri" panose="020F0502020204030204" pitchFamily="34" charset="0"/>
                <a:ea typeface="Calibri" panose="020F0502020204030204" pitchFamily="34" charset="0"/>
                <a:cs typeface="Times New Roman" panose="02020603050405020304" pitchFamily="18" charset="0"/>
              </a:rPr>
              <a:t>triangulation</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This package allows to build and handle various triangulations for point sets two dimensions. All triangulation covers the convex hull of its vertices. Triangulations are built incrementally and can be modified by insertion or removal of vertices. They offer point location facilities. The package provides plain triangulation (whose faces depend on the insertion order of the vertices) and Delaunay triangulations.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for computing particular extreme points and subsequences of hull points, such as the lower and upper hull of a set of points.</a:t>
            </a:r>
            <a:endParaRPr lang="en-US" dirty="0"/>
          </a:p>
        </p:txBody>
      </p:sp>
    </p:spTree>
    <p:extLst>
      <p:ext uri="{BB962C8B-B14F-4D97-AF65-F5344CB8AC3E}">
        <p14:creationId xmlns:p14="http://schemas.microsoft.com/office/powerpoint/2010/main" val="1244303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nSpc>
                <a:spcPct val="107000"/>
              </a:lnSpc>
              <a:spcAft>
                <a:spcPts val="800"/>
              </a:spcAft>
            </a:pPr>
            <a:r>
              <a:rPr lang="es-ES" sz="1800" b="1" dirty="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2D </a:t>
            </a:r>
            <a:r>
              <a:rPr lang="es-ES" sz="1800" b="1" dirty="0" err="1">
                <a:solidFill>
                  <a:srgbClr val="000000"/>
                </a:solidFill>
                <a:effectLst/>
                <a:latin typeface="Roboto" panose="02000000000000000000" pitchFamily="2" charset="0"/>
                <a:ea typeface="Calibri" panose="020F0502020204030204" pitchFamily="34" charset="0"/>
                <a:cs typeface="Times New Roman" panose="02020603050405020304" pitchFamily="18" charset="0"/>
              </a:rPr>
              <a:t>Voronoi</a:t>
            </a:r>
            <a:r>
              <a:rPr lang="es-ES" sz="1800" b="1" dirty="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a:t>
            </a:r>
            <a:r>
              <a:rPr lang="es-ES" sz="1800" b="1" dirty="0" err="1">
                <a:solidFill>
                  <a:srgbClr val="000000"/>
                </a:solidFill>
                <a:effectLst/>
                <a:latin typeface="Roboto" panose="02000000000000000000" pitchFamily="2" charset="0"/>
                <a:ea typeface="Calibri" panose="020F0502020204030204" pitchFamily="34" charset="0"/>
                <a:cs typeface="Times New Roman" panose="02020603050405020304" pitchFamily="18" charset="0"/>
              </a:rPr>
              <a:t>Diagram</a:t>
            </a:r>
            <a:r>
              <a:rPr lang="es-ES" sz="1800" b="1" dirty="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 </a:t>
            </a:r>
            <a:r>
              <a:rPr lang="es-ES" sz="1800" b="1" dirty="0" err="1">
                <a:solidFill>
                  <a:srgbClr val="000000"/>
                </a:solidFill>
                <a:effectLst/>
                <a:latin typeface="Roboto" panose="02000000000000000000" pitchFamily="2" charset="0"/>
                <a:ea typeface="Calibri" panose="020F0502020204030204" pitchFamily="34" charset="0"/>
                <a:cs typeface="Times New Roman" panose="02020603050405020304" pitchFamily="18" charset="0"/>
              </a:rPr>
              <a:t>Adaptor</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this classes provides an adaptor to transform a 2D Delaunay triangulation into a Voronoi diagram, represented on DCEL data structure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74104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nSpc>
                <a:spcPct val="107000"/>
              </a:lnSpc>
              <a:spcAft>
                <a:spcPts val="800"/>
              </a:spcAft>
            </a:pPr>
            <a:r>
              <a:rPr lang="en-US" sz="1800" b="1" dirty="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2D Convex Hulls and Extreme Points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solidFill>
                  <a:srgbClr val="000000"/>
                </a:solidFill>
                <a:effectLst/>
                <a:latin typeface="Roboto" panose="02000000000000000000" pitchFamily="2" charset="0"/>
                <a:ea typeface="Calibri" panose="020F0502020204030204" pitchFamily="34" charset="0"/>
                <a:cs typeface="Times New Roman" panose="02020603050405020304" pitchFamily="18" charset="0"/>
              </a:rPr>
              <a:t>This package provides functions for computing convex hulls in two dimensions as well as functions for checking if sets of points are strongly convex are not. There are also a number of functions described for computing particular extreme points and subsequences of hull points, such as the lower and upper hull of a set of points.</a:t>
            </a:r>
            <a:endParaRPr lang="en-US" dirty="0"/>
          </a:p>
        </p:txBody>
      </p:sp>
    </p:spTree>
    <p:extLst>
      <p:ext uri="{BB962C8B-B14F-4D97-AF65-F5344CB8AC3E}">
        <p14:creationId xmlns:p14="http://schemas.microsoft.com/office/powerpoint/2010/main" val="12970189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9baafe93df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9baafe93df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How to use CGAL?</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As said before, CGAL is a C++ library. To install it we can use a library manager from the console</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Once installed, on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cpp</a:t>
            </a:r>
            <a:r>
              <a:rPr lang="en-US" sz="1800" dirty="0">
                <a:effectLst/>
                <a:latin typeface="Calibri" panose="020F0502020204030204" pitchFamily="34" charset="0"/>
                <a:ea typeface="Calibri" panose="020F0502020204030204" pitchFamily="34" charset="0"/>
                <a:cs typeface="Times New Roman" panose="02020603050405020304" pitchFamily="18" charset="0"/>
              </a:rPr>
              <a:t> main file we have to include a kernel. The kernel provides types, construction objects, and generalized predicates that CGAL will use, like the implementation of points, how their arithmetic works and even the equality operator.</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Depending on the kernel we use we can increase speed/precision of our program, we will see a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a</a:t>
            </a:r>
            <a:r>
              <a:rPr lang="en-US" sz="1800" dirty="0">
                <a:effectLst/>
                <a:latin typeface="Calibri" panose="020F0502020204030204" pitchFamily="34" charset="0"/>
                <a:ea typeface="Calibri" panose="020F0502020204030204" pitchFamily="34" charset="0"/>
                <a:cs typeface="Times New Roman" panose="02020603050405020304" pitchFamily="18" charset="0"/>
              </a:rPr>
              <a:t> bit of this later on the presentation</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Then you just Import the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clases</a:t>
            </a:r>
            <a:r>
              <a:rPr lang="en-US" sz="1800" dirty="0">
                <a:effectLst/>
                <a:latin typeface="Calibri" panose="020F0502020204030204" pitchFamily="34" charset="0"/>
                <a:ea typeface="Calibri" panose="020F0502020204030204" pitchFamily="34" charset="0"/>
                <a:cs typeface="Times New Roman" panose="02020603050405020304" pitchFamily="18" charset="0"/>
              </a:rPr>
              <a:t> you need as you would do with any other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a:t>
            </a:r>
            <a:r>
              <a:rPr lang="en-US" sz="1800" dirty="0">
                <a:effectLst/>
                <a:latin typeface="Calibri" panose="020F0502020204030204" pitchFamily="34" charset="0"/>
                <a:ea typeface="Calibri" panose="020F0502020204030204" pitchFamily="34" charset="0"/>
                <a:cs typeface="Times New Roman" panose="02020603050405020304" pitchFamily="18" charset="0"/>
              </a:rPr>
              <a:t> library</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42704044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Why should you use CGAL?</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Well, besides being an enormous library with extensive documentation an all of his classes , CGAL offers on of the key elements of geometrical computation</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ROBUSTNESS</a:t>
            </a:r>
            <a:endParaRPr lang="es-E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14008785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35981" y="1393699"/>
            <a:ext cx="68868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4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3670681" y="2933522"/>
            <a:ext cx="43521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Font typeface="Roboto Condensed Light"/>
              <a:buNone/>
              <a:defRPr sz="1400">
                <a:latin typeface="Roboto Condensed Light"/>
                <a:ea typeface="Roboto Condensed Light"/>
                <a:cs typeface="Roboto Condensed Light"/>
                <a:sym typeface="Roboto Condensed Light"/>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body" idx="1"/>
          </p:nvPr>
        </p:nvSpPr>
        <p:spPr>
          <a:xfrm>
            <a:off x="870650" y="1144200"/>
            <a:ext cx="6919200" cy="3510600"/>
          </a:xfrm>
          <a:prstGeom prst="rect">
            <a:avLst/>
          </a:prstGeom>
        </p:spPr>
        <p:txBody>
          <a:bodyPr spcFirstLastPara="1" wrap="square" lIns="91425" tIns="91425" rIns="91425" bIns="91425" anchor="t" anchorCtr="0">
            <a:noAutofit/>
          </a:bodyPr>
          <a:lstStyle>
            <a:lvl1pPr marL="457200" lvl="0" indent="-279400" rtl="0">
              <a:spcBef>
                <a:spcPts val="0"/>
              </a:spcBef>
              <a:spcAft>
                <a:spcPts val="0"/>
              </a:spcAft>
              <a:buClr>
                <a:srgbClr val="434343"/>
              </a:buClr>
              <a:buSzPts val="800"/>
              <a:buFont typeface="Nunito Light"/>
              <a:buAutoNum type="arabicPeriod"/>
              <a:defRPr>
                <a:solidFill>
                  <a:srgbClr val="000000"/>
                </a:solidFill>
              </a:defRPr>
            </a:lvl1pPr>
            <a:lvl2pPr marL="914400" lvl="1" indent="-304800" rtl="0">
              <a:spcBef>
                <a:spcPts val="1600"/>
              </a:spcBef>
              <a:spcAft>
                <a:spcPts val="0"/>
              </a:spcAft>
              <a:buClr>
                <a:srgbClr val="434343"/>
              </a:buClr>
              <a:buSzPts val="1200"/>
              <a:buFont typeface="Nunito Light"/>
              <a:buAutoNum type="alphaLcPeriod"/>
              <a:defRPr>
                <a:solidFill>
                  <a:srgbClr val="000000"/>
                </a:solidFill>
              </a:defRPr>
            </a:lvl2pPr>
            <a:lvl3pPr marL="1371600" lvl="2" indent="-304800" rtl="0">
              <a:spcBef>
                <a:spcPts val="1600"/>
              </a:spcBef>
              <a:spcAft>
                <a:spcPts val="0"/>
              </a:spcAft>
              <a:buClr>
                <a:srgbClr val="434343"/>
              </a:buClr>
              <a:buSzPts val="1200"/>
              <a:buFont typeface="Nunito Light"/>
              <a:buAutoNum type="romanLcPeriod"/>
              <a:defRPr>
                <a:solidFill>
                  <a:srgbClr val="000000"/>
                </a:solidFill>
              </a:defRPr>
            </a:lvl3pPr>
            <a:lvl4pPr marL="1828800" lvl="3" indent="-304800" rtl="0">
              <a:spcBef>
                <a:spcPts val="1600"/>
              </a:spcBef>
              <a:spcAft>
                <a:spcPts val="0"/>
              </a:spcAft>
              <a:buClr>
                <a:srgbClr val="434343"/>
              </a:buClr>
              <a:buSzPts val="1200"/>
              <a:buFont typeface="Nunito Light"/>
              <a:buAutoNum type="arabicPeriod"/>
              <a:defRPr>
                <a:solidFill>
                  <a:srgbClr val="000000"/>
                </a:solidFill>
              </a:defRPr>
            </a:lvl4pPr>
            <a:lvl5pPr marL="2286000" lvl="4" indent="-304800" rtl="0">
              <a:spcBef>
                <a:spcPts val="1600"/>
              </a:spcBef>
              <a:spcAft>
                <a:spcPts val="0"/>
              </a:spcAft>
              <a:buClr>
                <a:srgbClr val="434343"/>
              </a:buClr>
              <a:buSzPts val="1200"/>
              <a:buFont typeface="Nunito Light"/>
              <a:buAutoNum type="alphaLcPeriod"/>
              <a:defRPr>
                <a:solidFill>
                  <a:srgbClr val="000000"/>
                </a:solidFill>
              </a:defRPr>
            </a:lvl5pPr>
            <a:lvl6pPr marL="2743200" lvl="5" indent="-304800" rtl="0">
              <a:spcBef>
                <a:spcPts val="1600"/>
              </a:spcBef>
              <a:spcAft>
                <a:spcPts val="0"/>
              </a:spcAft>
              <a:buClr>
                <a:srgbClr val="434343"/>
              </a:buClr>
              <a:buSzPts val="1200"/>
              <a:buFont typeface="Nunito Light"/>
              <a:buAutoNum type="romanLcPeriod"/>
              <a:defRPr>
                <a:solidFill>
                  <a:srgbClr val="000000"/>
                </a:solidFill>
              </a:defRPr>
            </a:lvl6pPr>
            <a:lvl7pPr marL="3200400" lvl="6" indent="-304800" rtl="0">
              <a:spcBef>
                <a:spcPts val="1600"/>
              </a:spcBef>
              <a:spcAft>
                <a:spcPts val="0"/>
              </a:spcAft>
              <a:buClr>
                <a:srgbClr val="434343"/>
              </a:buClr>
              <a:buSzPts val="1200"/>
              <a:buFont typeface="Nunito Light"/>
              <a:buAutoNum type="arabicPeriod"/>
              <a:defRPr>
                <a:solidFill>
                  <a:srgbClr val="000000"/>
                </a:solidFill>
              </a:defRPr>
            </a:lvl7pPr>
            <a:lvl8pPr marL="3657600" lvl="7" indent="-304800" rtl="0">
              <a:spcBef>
                <a:spcPts val="1600"/>
              </a:spcBef>
              <a:spcAft>
                <a:spcPts val="0"/>
              </a:spcAft>
              <a:buClr>
                <a:srgbClr val="434343"/>
              </a:buClr>
              <a:buSzPts val="1200"/>
              <a:buFont typeface="Nunito Light"/>
              <a:buAutoNum type="alphaLcPeriod"/>
              <a:defRPr>
                <a:solidFill>
                  <a:srgbClr val="000000"/>
                </a:solidFill>
              </a:defRPr>
            </a:lvl8pPr>
            <a:lvl9pPr marL="4114800" lvl="8" indent="-304800" rtl="0">
              <a:spcBef>
                <a:spcPts val="1600"/>
              </a:spcBef>
              <a:spcAft>
                <a:spcPts val="1600"/>
              </a:spcAft>
              <a:buClr>
                <a:srgbClr val="434343"/>
              </a:buClr>
              <a:buSzPts val="1200"/>
              <a:buFont typeface="Nunito Light"/>
              <a:buAutoNum type="romanLcPeriod"/>
              <a:defRPr>
                <a:solidFill>
                  <a:srgbClr val="000000"/>
                </a:solidFill>
              </a:defRPr>
            </a:lvl9pPr>
          </a:lstStyle>
          <a:p>
            <a:endParaRPr/>
          </a:p>
        </p:txBody>
      </p:sp>
      <p:sp>
        <p:nvSpPr>
          <p:cNvPr id="17" name="Google Shape;17;p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0"/>
          <p:cNvSpPr txBox="1">
            <a:spLocks noGrp="1"/>
          </p:cNvSpPr>
          <p:nvPr>
            <p:ph type="ctrTitle"/>
          </p:nvPr>
        </p:nvSpPr>
        <p:spPr>
          <a:xfrm flipH="1">
            <a:off x="695425" y="1514475"/>
            <a:ext cx="3559800" cy="780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1800"/>
              <a:buNone/>
              <a:defRPr/>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37" name="Google Shape;37;p10"/>
          <p:cNvSpPr txBox="1">
            <a:spLocks noGrp="1"/>
          </p:cNvSpPr>
          <p:nvPr>
            <p:ph type="subTitle" idx="1"/>
          </p:nvPr>
        </p:nvSpPr>
        <p:spPr>
          <a:xfrm flipH="1">
            <a:off x="1581025" y="2559200"/>
            <a:ext cx="2674200" cy="87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38"/>
        <p:cNvGrpSpPr/>
        <p:nvPr/>
      </p:nvGrpSpPr>
      <p:grpSpPr>
        <a:xfrm>
          <a:off x="0" y="0"/>
          <a:ext cx="0" cy="0"/>
          <a:chOff x="0" y="0"/>
          <a:chExt cx="0" cy="0"/>
        </a:xfrm>
      </p:grpSpPr>
      <p:sp>
        <p:nvSpPr>
          <p:cNvPr id="39" name="Google Shape;39;p11"/>
          <p:cNvSpPr txBox="1">
            <a:spLocks noGrp="1"/>
          </p:cNvSpPr>
          <p:nvPr>
            <p:ph type="title" hasCustomPrompt="1"/>
          </p:nvPr>
        </p:nvSpPr>
        <p:spPr>
          <a:xfrm>
            <a:off x="2250675" y="1001350"/>
            <a:ext cx="6191100" cy="1963500"/>
          </a:xfrm>
          <a:prstGeom prst="rect">
            <a:avLst/>
          </a:prstGeom>
        </p:spPr>
        <p:txBody>
          <a:bodyPr spcFirstLastPara="1" wrap="square" lIns="91425" tIns="91425" rIns="91425" bIns="91425" anchor="b" anchorCtr="0">
            <a:noAutofit/>
          </a:bodyPr>
          <a:lstStyle>
            <a:lvl1pPr lvl="0" algn="r">
              <a:spcBef>
                <a:spcPts val="0"/>
              </a:spcBef>
              <a:spcAft>
                <a:spcPts val="0"/>
              </a:spcAft>
              <a:buSzPts val="12000"/>
              <a:buNone/>
              <a:defRPr sz="98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0" name="Google Shape;40;p11"/>
          <p:cNvSpPr txBox="1">
            <a:spLocks noGrp="1"/>
          </p:cNvSpPr>
          <p:nvPr>
            <p:ph type="body" idx="1"/>
          </p:nvPr>
        </p:nvSpPr>
        <p:spPr>
          <a:xfrm>
            <a:off x="2107950" y="2895050"/>
            <a:ext cx="6191100" cy="696000"/>
          </a:xfrm>
          <a:prstGeom prst="rect">
            <a:avLst/>
          </a:prstGeom>
        </p:spPr>
        <p:txBody>
          <a:bodyPr spcFirstLastPara="1" wrap="square" lIns="91425" tIns="91425" rIns="91425" bIns="91425" anchor="t" anchorCtr="0">
            <a:noAutofit/>
          </a:bodyPr>
          <a:lstStyle>
            <a:lvl1pPr marL="457200" lvl="0" indent="-304800" algn="r">
              <a:lnSpc>
                <a:spcPct val="100000"/>
              </a:lnSpc>
              <a:spcBef>
                <a:spcPts val="0"/>
              </a:spcBef>
              <a:spcAft>
                <a:spcPts val="0"/>
              </a:spcAft>
              <a:buSzPts val="1200"/>
              <a:buChar char="●"/>
              <a:defRPr sz="1600"/>
            </a:lvl1pPr>
            <a:lvl2pPr marL="914400" lvl="1" indent="-304800" algn="ctr">
              <a:spcBef>
                <a:spcPts val="0"/>
              </a:spcBef>
              <a:spcAft>
                <a:spcPts val="0"/>
              </a:spcAft>
              <a:buSzPts val="1200"/>
              <a:buChar char="○"/>
              <a:defRPr/>
            </a:lvl2pPr>
            <a:lvl3pPr marL="1371600" lvl="2" indent="-304800" algn="ctr">
              <a:spcBef>
                <a:spcPts val="1600"/>
              </a:spcBef>
              <a:spcAft>
                <a:spcPts val="0"/>
              </a:spcAft>
              <a:buSzPts val="1200"/>
              <a:buChar char="■"/>
              <a:defRPr/>
            </a:lvl3pPr>
            <a:lvl4pPr marL="1828800" lvl="3" indent="-304800" algn="ctr">
              <a:spcBef>
                <a:spcPts val="1600"/>
              </a:spcBef>
              <a:spcAft>
                <a:spcPts val="0"/>
              </a:spcAft>
              <a:buSzPts val="1200"/>
              <a:buChar char="●"/>
              <a:defRPr/>
            </a:lvl4pPr>
            <a:lvl5pPr marL="2286000" lvl="4" indent="-304800" algn="ctr">
              <a:spcBef>
                <a:spcPts val="1600"/>
              </a:spcBef>
              <a:spcAft>
                <a:spcPts val="0"/>
              </a:spcAft>
              <a:buSzPts val="1200"/>
              <a:buChar char="○"/>
              <a:defRPr/>
            </a:lvl5pPr>
            <a:lvl6pPr marL="2743200" lvl="5" indent="-304800" algn="ctr">
              <a:spcBef>
                <a:spcPts val="1600"/>
              </a:spcBef>
              <a:spcAft>
                <a:spcPts val="0"/>
              </a:spcAft>
              <a:buSzPts val="1200"/>
              <a:buChar char="■"/>
              <a:defRPr/>
            </a:lvl6pPr>
            <a:lvl7pPr marL="3200400" lvl="6" indent="-304800" algn="ctr">
              <a:spcBef>
                <a:spcPts val="1600"/>
              </a:spcBef>
              <a:spcAft>
                <a:spcPts val="0"/>
              </a:spcAft>
              <a:buSzPts val="1200"/>
              <a:buChar char="●"/>
              <a:defRPr/>
            </a:lvl7pPr>
            <a:lvl8pPr marL="3657600" lvl="7" indent="-304800" algn="ctr">
              <a:spcBef>
                <a:spcPts val="1600"/>
              </a:spcBef>
              <a:spcAft>
                <a:spcPts val="0"/>
              </a:spcAft>
              <a:buSzPts val="1200"/>
              <a:buChar char="○"/>
              <a:defRPr/>
            </a:lvl8pPr>
            <a:lvl9pPr marL="4114800" lvl="8" indent="-304800" algn="ctr">
              <a:spcBef>
                <a:spcPts val="1600"/>
              </a:spcBef>
              <a:spcAft>
                <a:spcPts val="1600"/>
              </a:spcAft>
              <a:buSzPts val="12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1"/>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434343"/>
              </a:buClr>
              <a:buSzPts val="2800"/>
              <a:buFont typeface="Exo 2"/>
              <a:buNone/>
              <a:defRPr sz="2800" b="1">
                <a:solidFill>
                  <a:srgbClr val="434343"/>
                </a:solidFill>
                <a:latin typeface="Exo 2"/>
                <a:ea typeface="Exo 2"/>
                <a:cs typeface="Exo 2"/>
                <a:sym typeface="Exo 2"/>
              </a:defRPr>
            </a:lvl1pPr>
            <a:lvl2pPr lvl="1">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2pPr>
            <a:lvl3pPr lvl="2">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3pPr>
            <a:lvl4pPr lvl="3">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4pPr>
            <a:lvl5pPr lvl="4">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5pPr>
            <a:lvl6pPr lvl="5">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6pPr>
            <a:lvl7pPr lvl="6">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7pPr>
            <a:lvl8pPr lvl="7">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8pPr>
            <a:lvl9pPr lvl="8">
              <a:spcBef>
                <a:spcPts val="0"/>
              </a:spcBef>
              <a:spcAft>
                <a:spcPts val="0"/>
              </a:spcAft>
              <a:buClr>
                <a:schemeClr val="dk1"/>
              </a:buClr>
              <a:buSzPts val="2800"/>
              <a:buFont typeface="Exo 2"/>
              <a:buNone/>
              <a:defRPr sz="2800">
                <a:solidFill>
                  <a:schemeClr val="dk1"/>
                </a:solidFill>
                <a:latin typeface="Exo 2"/>
                <a:ea typeface="Exo 2"/>
                <a:cs typeface="Exo 2"/>
                <a:sym typeface="Exo 2"/>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1pPr>
            <a:lvl2pPr marL="914400" lvl="1"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2pPr>
            <a:lvl3pPr marL="1371600" lvl="2"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3pPr>
            <a:lvl4pPr marL="1828800" lvl="3"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4pPr>
            <a:lvl5pPr marL="2286000" lvl="4"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5pPr>
            <a:lvl6pPr marL="2743200" lvl="5"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6pPr>
            <a:lvl7pPr marL="3200400" lvl="6"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7pPr>
            <a:lvl8pPr marL="3657600" lvl="7" indent="-304800">
              <a:lnSpc>
                <a:spcPct val="115000"/>
              </a:lnSpc>
              <a:spcBef>
                <a:spcPts val="1600"/>
              </a:spcBef>
              <a:spcAft>
                <a:spcPts val="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8pPr>
            <a:lvl9pPr marL="4114800" lvl="8" indent="-304800">
              <a:lnSpc>
                <a:spcPct val="115000"/>
              </a:lnSpc>
              <a:spcBef>
                <a:spcPts val="1600"/>
              </a:spcBef>
              <a:spcAft>
                <a:spcPts val="1600"/>
              </a:spcAft>
              <a:buClr>
                <a:srgbClr val="434343"/>
              </a:buClr>
              <a:buSzPts val="1200"/>
              <a:buFont typeface="Roboto Condensed Light"/>
              <a:buChar char="■"/>
              <a:defRPr sz="1200">
                <a:solidFill>
                  <a:srgbClr val="434343"/>
                </a:solidFill>
                <a:latin typeface="Roboto Condensed Light"/>
                <a:ea typeface="Roboto Condensed Light"/>
                <a:cs typeface="Roboto Condensed Light"/>
                <a:sym typeface="Roboto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6" r:id="rId3"/>
    <p:sldLayoutId id="2147483657" r:id="rId4"/>
    <p:sldLayoutId id="2147483658"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5.png"/><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5.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5.png"/><Relationship Id="rId4"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5.png"/><Relationship Id="rId4"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5.png"/><Relationship Id="rId4"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5.png"/><Relationship Id="rId4"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5.png"/><Relationship Id="rId4"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3" Type="http://schemas.openxmlformats.org/officeDocument/2006/relationships/hyperlink" Target="https://www.cgal.org/" TargetMode="External"/><Relationship Id="rId2" Type="http://schemas.openxmlformats.org/officeDocument/2006/relationships/hyperlink" Target="https://www.youtube.com/watch?v=3DLfkWWw_Tg" TargetMode="External"/><Relationship Id="rId1" Type="http://schemas.openxmlformats.org/officeDocument/2006/relationships/slideLayout" Target="../slideLayouts/slideLayout2.xml"/><Relationship Id="rId4" Type="http://schemas.openxmlformats.org/officeDocument/2006/relationships/hyperlink" Target="https://github.com/mourner/robust-predicates" TargetMode="Externa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1.xml"/><Relationship Id="rId6" Type="http://schemas.openxmlformats.org/officeDocument/2006/relationships/image" Target="../media/image5.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comments" Target="../comments/comment1.xml"/><Relationship Id="rId2" Type="http://schemas.microsoft.com/office/2007/relationships/media" Target="../media/media4.m4a"/><Relationship Id="rId1" Type="http://schemas.openxmlformats.org/officeDocument/2006/relationships/tags" Target="../tags/tag2.xml"/><Relationship Id="rId6" Type="http://schemas.openxmlformats.org/officeDocument/2006/relationships/image" Target="../media/image5.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5.png"/><Relationship Id="rId2" Type="http://schemas.microsoft.com/office/2007/relationships/media" Target="../media/media5.m4a"/><Relationship Id="rId1" Type="http://schemas.openxmlformats.org/officeDocument/2006/relationships/tags" Target="../tags/tag3.xml"/><Relationship Id="rId6" Type="http://schemas.openxmlformats.org/officeDocument/2006/relationships/image" Target="../media/image7.gif"/><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media6.m4a"/><Relationship Id="rId7" Type="http://schemas.openxmlformats.org/officeDocument/2006/relationships/image" Target="../media/image8.png"/><Relationship Id="rId2" Type="http://schemas.microsoft.com/office/2007/relationships/media" Target="../media/media6.m4a"/><Relationship Id="rId1" Type="http://schemas.openxmlformats.org/officeDocument/2006/relationships/tags" Target="../tags/tag4.xml"/><Relationship Id="rId6" Type="http://schemas.openxmlformats.org/officeDocument/2006/relationships/image" Target="../media/image7.gif"/><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9.gif"/><Relationship Id="rId3" Type="http://schemas.openxmlformats.org/officeDocument/2006/relationships/audio" Target="../media/media7.m4a"/><Relationship Id="rId7" Type="http://schemas.openxmlformats.org/officeDocument/2006/relationships/image" Target="../media/image8.png"/><Relationship Id="rId2" Type="http://schemas.microsoft.com/office/2007/relationships/media" Target="../media/media7.m4a"/><Relationship Id="rId1" Type="http://schemas.openxmlformats.org/officeDocument/2006/relationships/tags" Target="../tags/tag5.xml"/><Relationship Id="rId6" Type="http://schemas.openxmlformats.org/officeDocument/2006/relationships/image" Target="../media/image7.gif"/><Relationship Id="rId5" Type="http://schemas.openxmlformats.org/officeDocument/2006/relationships/notesSlide" Target="../notesSlides/notesSlide7.xml"/><Relationship Id="rId4" Type="http://schemas.openxmlformats.org/officeDocument/2006/relationships/slideLayout" Target="../slideLayouts/slideLayout2.xml"/><Relationship Id="rId9"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comments" Target="../comments/comment2.xml"/><Relationship Id="rId5" Type="http://schemas.openxmlformats.org/officeDocument/2006/relationships/image" Target="../media/image5.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6.xml"/><Relationship Id="rId6" Type="http://schemas.openxmlformats.org/officeDocument/2006/relationships/image" Target="../media/image5.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3"/>
          <p:cNvSpPr txBox="1">
            <a:spLocks noGrp="1"/>
          </p:cNvSpPr>
          <p:nvPr>
            <p:ph type="ctrTitle"/>
          </p:nvPr>
        </p:nvSpPr>
        <p:spPr>
          <a:xfrm>
            <a:off x="2056192" y="1180598"/>
            <a:ext cx="5211047" cy="1985715"/>
          </a:xfrm>
          <a:prstGeom prst="rect">
            <a:avLst/>
          </a:prstGeom>
        </p:spPr>
        <p:txBody>
          <a:bodyPr spcFirstLastPara="1" wrap="square" lIns="91425" tIns="91425" rIns="91425" bIns="91425" anchor="b" anchorCtr="0">
            <a:noAutofit/>
          </a:bodyPr>
          <a:lstStyle/>
          <a:p>
            <a:r>
              <a:rPr lang="en" dirty="0"/>
              <a:t>CGAL</a:t>
            </a:r>
          </a:p>
        </p:txBody>
      </p:sp>
      <p:sp>
        <p:nvSpPr>
          <p:cNvPr id="152" name="Google Shape;152;p33"/>
          <p:cNvSpPr txBox="1">
            <a:spLocks noGrp="1"/>
          </p:cNvSpPr>
          <p:nvPr>
            <p:ph type="subTitle" idx="1"/>
          </p:nvPr>
        </p:nvSpPr>
        <p:spPr>
          <a:xfrm>
            <a:off x="4856481" y="3001327"/>
            <a:ext cx="4328674" cy="717000"/>
          </a:xfrm>
          <a:prstGeom prst="rect">
            <a:avLst/>
          </a:prstGeom>
        </p:spPr>
        <p:txBody>
          <a:bodyPr spcFirstLastPara="1" wrap="square" lIns="91425" tIns="91425" rIns="91425" bIns="91425" anchor="b" anchorCtr="0">
            <a:noAutofit/>
          </a:bodyPr>
          <a:lstStyle/>
          <a:p>
            <a:r>
              <a:rPr lang="en" b="1" dirty="0">
                <a:latin typeface="Roboto Condensed" panose="02000000000000000000" pitchFamily="2" charset="0"/>
                <a:ea typeface="Roboto Condensed" panose="02000000000000000000" pitchFamily="2" charset="0"/>
              </a:rPr>
              <a:t>The Computational Geometry Algorithms Library</a:t>
            </a:r>
            <a:endParaRPr lang="ca-ES" dirty="0">
              <a:latin typeface="Roboto Condensed" panose="02000000000000000000" pitchFamily="2" charset="0"/>
              <a:ea typeface="Roboto Condensed" panose="02000000000000000000" pitchFamily="2" charset="0"/>
            </a:endParaRPr>
          </a:p>
          <a:p>
            <a:pPr marL="0" lvl="0" indent="0" algn="r">
              <a:spcBef>
                <a:spcPts val="0"/>
              </a:spcBef>
              <a:spcAft>
                <a:spcPts val="0"/>
              </a:spcAft>
              <a:buNone/>
            </a:pPr>
            <a:endParaRPr lang="en" dirty="0">
              <a:latin typeface="Roboto Condensed" panose="02000000000000000000" pitchFamily="2" charset="0"/>
              <a:ea typeface="Roboto Condensed" panose="02000000000000000000" pitchFamily="2" charset="0"/>
            </a:endParaRPr>
          </a:p>
        </p:txBody>
      </p:sp>
      <p:cxnSp>
        <p:nvCxnSpPr>
          <p:cNvPr id="153" name="Google Shape;153;p33"/>
          <p:cNvCxnSpPr>
            <a:cxnSpLocks/>
          </p:cNvCxnSpPr>
          <p:nvPr/>
        </p:nvCxnSpPr>
        <p:spPr>
          <a:xfrm flipV="1">
            <a:off x="5343525" y="3176000"/>
            <a:ext cx="3803186" cy="549"/>
          </a:xfrm>
          <a:prstGeom prst="straightConnector1">
            <a:avLst/>
          </a:prstGeom>
          <a:noFill/>
          <a:ln w="9525" cap="flat" cmpd="sng">
            <a:solidFill>
              <a:srgbClr val="434343"/>
            </a:solidFill>
            <a:prstDash val="solid"/>
            <a:round/>
            <a:headEnd type="none" w="med" len="med"/>
            <a:tailEnd type="none" w="med" len="med"/>
          </a:ln>
        </p:spPr>
      </p:cxnSp>
      <p:sp>
        <p:nvSpPr>
          <p:cNvPr id="6" name="Google Shape;152;p33">
            <a:extLst>
              <a:ext uri="{FF2B5EF4-FFF2-40B4-BE49-F238E27FC236}">
                <a16:creationId xmlns:a16="http://schemas.microsoft.com/office/drawing/2014/main" id="{9231C70A-D39F-4E43-823D-9FB2C2BF6B80}"/>
              </a:ext>
            </a:extLst>
          </p:cNvPr>
          <p:cNvSpPr txBox="1">
            <a:spLocks/>
          </p:cNvSpPr>
          <p:nvPr/>
        </p:nvSpPr>
        <p:spPr>
          <a:xfrm>
            <a:off x="4856481" y="3176549"/>
            <a:ext cx="4328674" cy="717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r" rtl="0">
              <a:lnSpc>
                <a:spcPct val="100000"/>
              </a:lnSpc>
              <a:spcBef>
                <a:spcPts val="0"/>
              </a:spcBef>
              <a:spcAft>
                <a:spcPts val="0"/>
              </a:spcAft>
              <a:buClr>
                <a:srgbClr val="434343"/>
              </a:buClr>
              <a:buSzPts val="1200"/>
              <a:buFont typeface="Roboto Condensed Light"/>
              <a:buNone/>
              <a:defRPr sz="1400" b="0" i="0" u="none" strike="noStrike" cap="none">
                <a:solidFill>
                  <a:srgbClr val="434343"/>
                </a:solidFill>
                <a:latin typeface="Roboto Condensed Light"/>
                <a:ea typeface="Roboto Condensed Light"/>
                <a:cs typeface="Roboto Condensed Light"/>
                <a:sym typeface="Roboto Condensed Light"/>
              </a:defRPr>
            </a:lvl1pPr>
            <a:lvl2pPr marL="914400" marR="0" lvl="1" indent="-304800" algn="r" rtl="0">
              <a:lnSpc>
                <a:spcPct val="100000"/>
              </a:lnSpc>
              <a:spcBef>
                <a:spcPts val="0"/>
              </a:spcBef>
              <a:spcAft>
                <a:spcPts val="0"/>
              </a:spcAft>
              <a:buClr>
                <a:srgbClr val="434343"/>
              </a:buClr>
              <a:buSzPts val="2800"/>
              <a:buFont typeface="Roboto Condensed Light"/>
              <a:buNone/>
              <a:defRPr sz="2800" b="0" i="0" u="none" strike="noStrike" cap="none">
                <a:solidFill>
                  <a:srgbClr val="434343"/>
                </a:solidFill>
                <a:latin typeface="Roboto Condensed Light"/>
                <a:ea typeface="Roboto Condensed Light"/>
                <a:cs typeface="Roboto Condensed Light"/>
                <a:sym typeface="Roboto Condensed Light"/>
              </a:defRPr>
            </a:lvl2pPr>
            <a:lvl3pPr marL="1371600" marR="0" lvl="2" indent="-304800" algn="r" rtl="0">
              <a:lnSpc>
                <a:spcPct val="100000"/>
              </a:lnSpc>
              <a:spcBef>
                <a:spcPts val="0"/>
              </a:spcBef>
              <a:spcAft>
                <a:spcPts val="0"/>
              </a:spcAft>
              <a:buClr>
                <a:srgbClr val="434343"/>
              </a:buClr>
              <a:buSzPts val="2800"/>
              <a:buFont typeface="Roboto Condensed Light"/>
              <a:buNone/>
              <a:defRPr sz="2800" b="0" i="0" u="none" strike="noStrike" cap="none">
                <a:solidFill>
                  <a:srgbClr val="434343"/>
                </a:solidFill>
                <a:latin typeface="Roboto Condensed Light"/>
                <a:ea typeface="Roboto Condensed Light"/>
                <a:cs typeface="Roboto Condensed Light"/>
                <a:sym typeface="Roboto Condensed Light"/>
              </a:defRPr>
            </a:lvl3pPr>
            <a:lvl4pPr marL="1828800" marR="0" lvl="3" indent="-304800" algn="r" rtl="0">
              <a:lnSpc>
                <a:spcPct val="100000"/>
              </a:lnSpc>
              <a:spcBef>
                <a:spcPts val="0"/>
              </a:spcBef>
              <a:spcAft>
                <a:spcPts val="0"/>
              </a:spcAft>
              <a:buClr>
                <a:srgbClr val="434343"/>
              </a:buClr>
              <a:buSzPts val="2800"/>
              <a:buFont typeface="Roboto Condensed Light"/>
              <a:buNone/>
              <a:defRPr sz="2800" b="0" i="0" u="none" strike="noStrike" cap="none">
                <a:solidFill>
                  <a:srgbClr val="434343"/>
                </a:solidFill>
                <a:latin typeface="Roboto Condensed Light"/>
                <a:ea typeface="Roboto Condensed Light"/>
                <a:cs typeface="Roboto Condensed Light"/>
                <a:sym typeface="Roboto Condensed Light"/>
              </a:defRPr>
            </a:lvl4pPr>
            <a:lvl5pPr marL="2286000" marR="0" lvl="4" indent="-304800" algn="r" rtl="0">
              <a:lnSpc>
                <a:spcPct val="100000"/>
              </a:lnSpc>
              <a:spcBef>
                <a:spcPts val="0"/>
              </a:spcBef>
              <a:spcAft>
                <a:spcPts val="0"/>
              </a:spcAft>
              <a:buClr>
                <a:srgbClr val="434343"/>
              </a:buClr>
              <a:buSzPts val="2800"/>
              <a:buFont typeface="Roboto Condensed Light"/>
              <a:buNone/>
              <a:defRPr sz="2800" b="0" i="0" u="none" strike="noStrike" cap="none">
                <a:solidFill>
                  <a:srgbClr val="434343"/>
                </a:solidFill>
                <a:latin typeface="Roboto Condensed Light"/>
                <a:ea typeface="Roboto Condensed Light"/>
                <a:cs typeface="Roboto Condensed Light"/>
                <a:sym typeface="Roboto Condensed Light"/>
              </a:defRPr>
            </a:lvl5pPr>
            <a:lvl6pPr marL="2743200" marR="0" lvl="5" indent="-304800" algn="r" rtl="0">
              <a:lnSpc>
                <a:spcPct val="100000"/>
              </a:lnSpc>
              <a:spcBef>
                <a:spcPts val="0"/>
              </a:spcBef>
              <a:spcAft>
                <a:spcPts val="0"/>
              </a:spcAft>
              <a:buClr>
                <a:srgbClr val="434343"/>
              </a:buClr>
              <a:buSzPts val="2800"/>
              <a:buFont typeface="Roboto Condensed Light"/>
              <a:buNone/>
              <a:defRPr sz="2800" b="0" i="0" u="none" strike="noStrike" cap="none">
                <a:solidFill>
                  <a:srgbClr val="434343"/>
                </a:solidFill>
                <a:latin typeface="Roboto Condensed Light"/>
                <a:ea typeface="Roboto Condensed Light"/>
                <a:cs typeface="Roboto Condensed Light"/>
                <a:sym typeface="Roboto Condensed Light"/>
              </a:defRPr>
            </a:lvl6pPr>
            <a:lvl7pPr marL="3200400" marR="0" lvl="6" indent="-304800" algn="r" rtl="0">
              <a:lnSpc>
                <a:spcPct val="100000"/>
              </a:lnSpc>
              <a:spcBef>
                <a:spcPts val="0"/>
              </a:spcBef>
              <a:spcAft>
                <a:spcPts val="0"/>
              </a:spcAft>
              <a:buClr>
                <a:srgbClr val="434343"/>
              </a:buClr>
              <a:buSzPts val="2800"/>
              <a:buFont typeface="Roboto Condensed Light"/>
              <a:buNone/>
              <a:defRPr sz="2800" b="0" i="0" u="none" strike="noStrike" cap="none">
                <a:solidFill>
                  <a:srgbClr val="434343"/>
                </a:solidFill>
                <a:latin typeface="Roboto Condensed Light"/>
                <a:ea typeface="Roboto Condensed Light"/>
                <a:cs typeface="Roboto Condensed Light"/>
                <a:sym typeface="Roboto Condensed Light"/>
              </a:defRPr>
            </a:lvl7pPr>
            <a:lvl8pPr marL="3657600" marR="0" lvl="7" indent="-304800" algn="r" rtl="0">
              <a:lnSpc>
                <a:spcPct val="100000"/>
              </a:lnSpc>
              <a:spcBef>
                <a:spcPts val="0"/>
              </a:spcBef>
              <a:spcAft>
                <a:spcPts val="0"/>
              </a:spcAft>
              <a:buClr>
                <a:srgbClr val="434343"/>
              </a:buClr>
              <a:buSzPts val="2800"/>
              <a:buFont typeface="Roboto Condensed Light"/>
              <a:buNone/>
              <a:defRPr sz="2800" b="0" i="0" u="none" strike="noStrike" cap="none">
                <a:solidFill>
                  <a:srgbClr val="434343"/>
                </a:solidFill>
                <a:latin typeface="Roboto Condensed Light"/>
                <a:ea typeface="Roboto Condensed Light"/>
                <a:cs typeface="Roboto Condensed Light"/>
                <a:sym typeface="Roboto Condensed Light"/>
              </a:defRPr>
            </a:lvl8pPr>
            <a:lvl9pPr marL="4114800" marR="0" lvl="8" indent="-304800" algn="r" rtl="0">
              <a:lnSpc>
                <a:spcPct val="100000"/>
              </a:lnSpc>
              <a:spcBef>
                <a:spcPts val="0"/>
              </a:spcBef>
              <a:spcAft>
                <a:spcPts val="0"/>
              </a:spcAft>
              <a:buClr>
                <a:srgbClr val="434343"/>
              </a:buClr>
              <a:buSzPts val="2800"/>
              <a:buFont typeface="Roboto Condensed Light"/>
              <a:buNone/>
              <a:defRPr sz="2800" b="0" i="0" u="none" strike="noStrike" cap="none">
                <a:solidFill>
                  <a:srgbClr val="434343"/>
                </a:solidFill>
                <a:latin typeface="Roboto Condensed Light"/>
                <a:ea typeface="Roboto Condensed Light"/>
                <a:cs typeface="Roboto Condensed Light"/>
                <a:sym typeface="Roboto Condensed Light"/>
              </a:defRPr>
            </a:lvl9pPr>
          </a:lstStyle>
          <a:p>
            <a:r>
              <a:rPr lang="es-ES" dirty="0">
                <a:latin typeface="Roboto Condensed Light" panose="02000000000000000000" pitchFamily="2" charset="0"/>
                <a:ea typeface="Roboto Condensed Light" panose="02000000000000000000" pitchFamily="2" charset="0"/>
              </a:rPr>
              <a:t>Miquel Gotanegra</a:t>
            </a:r>
            <a:endParaRPr lang="en" dirty="0">
              <a:latin typeface="Roboto Condensed Light" panose="02000000000000000000" pitchFamily="2" charset="0"/>
              <a:ea typeface="Roboto Condensed Light" panose="02000000000000000000" pitchFamily="2" charset="0"/>
            </a:endParaRPr>
          </a:p>
        </p:txBody>
      </p:sp>
      <p:pic>
        <p:nvPicPr>
          <p:cNvPr id="3" name="Audio 2">
            <a:hlinkClick r:id="" action="ppaction://media"/>
            <a:extLst>
              <a:ext uri="{FF2B5EF4-FFF2-40B4-BE49-F238E27FC236}">
                <a16:creationId xmlns:a16="http://schemas.microsoft.com/office/drawing/2014/main" id="{1777A022-E809-43F0-BD98-0EB0A0DCC94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445"/>
    </mc:Choice>
    <mc:Fallback>
      <p:transition spd="slow" advTm="84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2" presetClass="entr" presetSubtype="2" fill="hold" nodeType="afterEffect">
                                  <p:stCondLst>
                                    <p:cond delay="0"/>
                                  </p:stCondLst>
                                  <p:childTnLst>
                                    <p:set>
                                      <p:cBhvr>
                                        <p:cTn id="9" dur="1" fill="hold">
                                          <p:stCondLst>
                                            <p:cond delay="0"/>
                                          </p:stCondLst>
                                        </p:cTn>
                                        <p:tgtEl>
                                          <p:spTgt spid="153"/>
                                        </p:tgtEl>
                                        <p:attrNameLst>
                                          <p:attrName>style.visibility</p:attrName>
                                        </p:attrNameLst>
                                      </p:cBhvr>
                                      <p:to>
                                        <p:strVal val="visible"/>
                                      </p:to>
                                    </p:set>
                                    <p:anim calcmode="lin" valueType="num">
                                      <p:cBhvr additive="base">
                                        <p:cTn id="10" dur="1200"/>
                                        <p:tgtEl>
                                          <p:spTgt spid="15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59949E-BD2A-4838-AAE1-861282B8F6A5}"/>
              </a:ext>
            </a:extLst>
          </p:cNvPr>
          <p:cNvSpPr>
            <a:spLocks noGrp="1"/>
          </p:cNvSpPr>
          <p:nvPr>
            <p:ph type="body" idx="1"/>
          </p:nvPr>
        </p:nvSpPr>
        <p:spPr/>
        <p:txBody>
          <a:bodyPr/>
          <a:lstStyle/>
          <a:p>
            <a:pPr marL="177800" indent="0">
              <a:buNone/>
            </a:pPr>
            <a:endParaRPr lang="en-US" sz="1400" dirty="0"/>
          </a:p>
          <a:p>
            <a:pPr marL="177800" indent="0">
              <a:buNone/>
            </a:pPr>
            <a:r>
              <a:rPr lang="en-US" sz="1400" dirty="0"/>
              <a:t>Careless use of floating point arithmetic can cause a geometric algorithm to produce wrong output or even get stuck in an infinite loop.</a:t>
            </a:r>
          </a:p>
          <a:p>
            <a:pPr marL="177800" indent="0">
              <a:buNone/>
            </a:pPr>
            <a:endParaRPr lang="en-US" sz="1400" dirty="0"/>
          </a:p>
          <a:p>
            <a:pPr marL="177800" indent="0">
              <a:buNone/>
            </a:pPr>
            <a:endParaRPr lang="en-US" sz="1400" dirty="0"/>
          </a:p>
          <a:p>
            <a:pPr marL="177800" indent="0">
              <a:buNone/>
            </a:pPr>
            <a:r>
              <a:rPr lang="en-US" sz="1400" dirty="0"/>
              <a:t>There is a gap between geometry on theory and geometry using floating-point arithmetic.</a:t>
            </a:r>
          </a:p>
          <a:p>
            <a:pPr marL="177800" indent="0">
              <a:buNone/>
            </a:pPr>
            <a:endParaRPr lang="en-US" sz="1400" dirty="0"/>
          </a:p>
          <a:p>
            <a:pPr marL="177800" indent="0">
              <a:buNone/>
            </a:pPr>
            <a:endParaRPr lang="en-US" sz="1400" dirty="0"/>
          </a:p>
          <a:p>
            <a:pPr marL="177800" indent="0">
              <a:buNone/>
            </a:pPr>
            <a:r>
              <a:rPr lang="en-US" sz="1400" dirty="0"/>
              <a:t>That’s due to the nature of how doubles, as they can only store up to 15 digits, anything below that gets lost. (It may not seem much like, but the error adds up when we start to multiplying and dividing between points).</a:t>
            </a:r>
          </a:p>
          <a:p>
            <a:pPr marL="177800" indent="0">
              <a:buNone/>
            </a:pPr>
            <a:endParaRPr lang="en-US" sz="1400" dirty="0"/>
          </a:p>
          <a:p>
            <a:pPr marL="177800" indent="0">
              <a:buNone/>
            </a:pPr>
            <a:endParaRPr lang="en-US" sz="1400" dirty="0"/>
          </a:p>
        </p:txBody>
      </p:sp>
      <p:sp>
        <p:nvSpPr>
          <p:cNvPr id="3" name="Title 2">
            <a:extLst>
              <a:ext uri="{FF2B5EF4-FFF2-40B4-BE49-F238E27FC236}">
                <a16:creationId xmlns:a16="http://schemas.microsoft.com/office/drawing/2014/main" id="{A43BAA3C-DCC0-451B-BC97-EBE5F0A58FF4}"/>
              </a:ext>
            </a:extLst>
          </p:cNvPr>
          <p:cNvSpPr>
            <a:spLocks noGrp="1"/>
          </p:cNvSpPr>
          <p:nvPr>
            <p:ph type="ctrTitle"/>
          </p:nvPr>
        </p:nvSpPr>
        <p:spPr/>
        <p:txBody>
          <a:bodyPr/>
          <a:lstStyle/>
          <a:p>
            <a:r>
              <a:rPr lang="en-US" dirty="0"/>
              <a:t>Robustness issues</a:t>
            </a:r>
          </a:p>
        </p:txBody>
      </p:sp>
      <p:pic>
        <p:nvPicPr>
          <p:cNvPr id="10" name="Audio 9">
            <a:hlinkClick r:id="" action="ppaction://media"/>
            <a:extLst>
              <a:ext uri="{FF2B5EF4-FFF2-40B4-BE49-F238E27FC236}">
                <a16:creationId xmlns:a16="http://schemas.microsoft.com/office/drawing/2014/main" id="{ABD17E99-C324-4CC9-B405-E13078E3756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402849183"/>
      </p:ext>
    </p:extLst>
  </p:cSld>
  <p:clrMapOvr>
    <a:masterClrMapping/>
  </p:clrMapOvr>
  <mc:AlternateContent xmlns:mc="http://schemas.openxmlformats.org/markup-compatibility/2006">
    <mc:Choice xmlns:p14="http://schemas.microsoft.com/office/powerpoint/2010/main" Requires="p14">
      <p:transition spd="slow" p14:dur="2000" advTm="30581"/>
    </mc:Choice>
    <mc:Fallback>
      <p:transition spd="slow" advTm="30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D59949E-BD2A-4838-AAE1-861282B8F6A5}"/>
              </a:ext>
            </a:extLst>
          </p:cNvPr>
          <p:cNvSpPr>
            <a:spLocks noGrp="1"/>
          </p:cNvSpPr>
          <p:nvPr>
            <p:ph type="body" idx="1"/>
          </p:nvPr>
        </p:nvSpPr>
        <p:spPr/>
        <p:txBody>
          <a:bodyPr/>
          <a:lstStyle/>
          <a:p>
            <a:pPr marL="177800" indent="0">
              <a:buNone/>
            </a:pPr>
            <a:endParaRPr lang="en-US" sz="1400" dirty="0"/>
          </a:p>
          <a:p>
            <a:pPr marL="177800" indent="0">
              <a:buNone/>
            </a:pPr>
            <a:r>
              <a:rPr lang="en-US" sz="1400" dirty="0"/>
              <a:t>Since most algorithms’ correctness rely on geometrical theorems, getting those wrong means our code may not get the expected result. </a:t>
            </a:r>
          </a:p>
          <a:p>
            <a:pPr marL="177800" indent="0">
              <a:buNone/>
            </a:pPr>
            <a:endParaRPr lang="en-US" sz="1400" dirty="0"/>
          </a:p>
          <a:p>
            <a:pPr marL="177800" indent="0">
              <a:buNone/>
            </a:pPr>
            <a:r>
              <a:rPr lang="en-US" sz="1400" dirty="0"/>
              <a:t>Take for instance the orientation test:</a:t>
            </a:r>
          </a:p>
          <a:p>
            <a:pPr marL="177800" indent="0">
              <a:buNone/>
            </a:pPr>
            <a:endParaRPr lang="en-US" sz="1400" dirty="0"/>
          </a:p>
        </p:txBody>
      </p:sp>
      <p:sp>
        <p:nvSpPr>
          <p:cNvPr id="3" name="Title 2">
            <a:extLst>
              <a:ext uri="{FF2B5EF4-FFF2-40B4-BE49-F238E27FC236}">
                <a16:creationId xmlns:a16="http://schemas.microsoft.com/office/drawing/2014/main" id="{A43BAA3C-DCC0-451B-BC97-EBE5F0A58FF4}"/>
              </a:ext>
            </a:extLst>
          </p:cNvPr>
          <p:cNvSpPr>
            <a:spLocks noGrp="1"/>
          </p:cNvSpPr>
          <p:nvPr>
            <p:ph type="ctrTitle"/>
          </p:nvPr>
        </p:nvSpPr>
        <p:spPr/>
        <p:txBody>
          <a:bodyPr/>
          <a:lstStyle/>
          <a:p>
            <a:r>
              <a:rPr lang="en-US" dirty="0"/>
              <a:t>Robustness issues</a:t>
            </a:r>
          </a:p>
        </p:txBody>
      </p:sp>
      <p:pic>
        <p:nvPicPr>
          <p:cNvPr id="11" name="Picture 10">
            <a:extLst>
              <a:ext uri="{FF2B5EF4-FFF2-40B4-BE49-F238E27FC236}">
                <a16:creationId xmlns:a16="http://schemas.microsoft.com/office/drawing/2014/main" id="{F35B56A1-BA09-4F63-B7B6-3CD52DC3A5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7930" y="2842718"/>
            <a:ext cx="3411920" cy="1406907"/>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2">
            <a:extLst>
              <a:ext uri="{FF2B5EF4-FFF2-40B4-BE49-F238E27FC236}">
                <a16:creationId xmlns:a16="http://schemas.microsoft.com/office/drawing/2014/main" id="{62BC4700-F491-46FD-8F2D-311E6E542F3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377930" y="2299935"/>
            <a:ext cx="3411920" cy="543630"/>
          </a:xfrm>
          <a:prstGeom prst="rect">
            <a:avLst/>
          </a:prstGeom>
          <a:noFill/>
          <a:extLst>
            <a:ext uri="{909E8E84-426E-40DD-AFC4-6F175D3DCCD1}">
              <a14:hiddenFill xmlns:a14="http://schemas.microsoft.com/office/drawing/2010/main">
                <a:solidFill>
                  <a:srgbClr val="FFFFFF"/>
                </a:solidFill>
              </a14:hiddenFill>
            </a:ext>
          </a:extLst>
        </p:spPr>
      </p:pic>
      <p:sp>
        <p:nvSpPr>
          <p:cNvPr id="14" name="Text Placeholder 1">
            <a:extLst>
              <a:ext uri="{FF2B5EF4-FFF2-40B4-BE49-F238E27FC236}">
                <a16:creationId xmlns:a16="http://schemas.microsoft.com/office/drawing/2014/main" id="{11DCD56A-F657-45C5-81A8-F7FC59AAE8F9}"/>
              </a:ext>
            </a:extLst>
          </p:cNvPr>
          <p:cNvSpPr txBox="1">
            <a:spLocks/>
          </p:cNvSpPr>
          <p:nvPr/>
        </p:nvSpPr>
        <p:spPr>
          <a:xfrm>
            <a:off x="870650" y="2760969"/>
            <a:ext cx="3507280" cy="17478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177800" indent="0">
              <a:buFont typeface="Nunito Light"/>
              <a:buNone/>
            </a:pPr>
            <a:r>
              <a:rPr lang="en-US" sz="1400" dirty="0"/>
              <a:t>We know that if the determinant is 0, the point is</a:t>
            </a:r>
            <a:r>
              <a:rPr lang="en-US" sz="1400" dirty="0">
                <a:latin typeface="Roboto Condensed" panose="02000000000000000000" pitchFamily="2" charset="0"/>
                <a:ea typeface="Roboto Condensed" panose="02000000000000000000" pitchFamily="2" charset="0"/>
              </a:rPr>
              <a:t> </a:t>
            </a:r>
            <a:r>
              <a:rPr lang="en-US" sz="1400" b="1" dirty="0">
                <a:latin typeface="Roboto Condensed" panose="02000000000000000000" pitchFamily="2" charset="0"/>
                <a:ea typeface="Roboto Condensed" panose="02000000000000000000" pitchFamily="2" charset="0"/>
              </a:rPr>
              <a:t>ALWAYS</a:t>
            </a:r>
            <a:r>
              <a:rPr lang="en-US" sz="1400" dirty="0">
                <a:latin typeface="Roboto Condensed" panose="02000000000000000000" pitchFamily="2" charset="0"/>
                <a:ea typeface="Roboto Condensed" panose="02000000000000000000" pitchFamily="2" charset="0"/>
              </a:rPr>
              <a:t> </a:t>
            </a:r>
            <a:r>
              <a:rPr lang="en-US" sz="1400" dirty="0"/>
              <a:t>on the line, but that may not be true when using doubles. Making this assumption may lead to a invalid result.</a:t>
            </a:r>
          </a:p>
        </p:txBody>
      </p:sp>
      <p:pic>
        <p:nvPicPr>
          <p:cNvPr id="6" name="Audio 5">
            <a:hlinkClick r:id="" action="ppaction://media"/>
            <a:extLst>
              <a:ext uri="{FF2B5EF4-FFF2-40B4-BE49-F238E27FC236}">
                <a16:creationId xmlns:a16="http://schemas.microsoft.com/office/drawing/2014/main" id="{FD87CE79-F821-4630-BCB7-9F8606FF6A9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4009985815"/>
      </p:ext>
    </p:extLst>
  </p:cSld>
  <p:clrMapOvr>
    <a:masterClrMapping/>
  </p:clrMapOvr>
  <mc:AlternateContent xmlns:mc="http://schemas.openxmlformats.org/markup-compatibility/2006">
    <mc:Choice xmlns:p14="http://schemas.microsoft.com/office/powerpoint/2010/main" Requires="p14">
      <p:transition spd="slow" p14:dur="2000" advTm="25347"/>
    </mc:Choice>
    <mc:Fallback>
      <p:transition spd="slow" advTm="25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9775936-DEE2-4901-A728-46B1185D9CF6}"/>
              </a:ext>
            </a:extLst>
          </p:cNvPr>
          <p:cNvSpPr>
            <a:spLocks noGrp="1"/>
          </p:cNvSpPr>
          <p:nvPr>
            <p:ph type="body" idx="1"/>
          </p:nvPr>
        </p:nvSpPr>
        <p:spPr>
          <a:xfrm>
            <a:off x="5450869" y="4276460"/>
            <a:ext cx="2245930" cy="440760"/>
          </a:xfrm>
        </p:spPr>
        <p:txBody>
          <a:bodyPr/>
          <a:lstStyle/>
          <a:p>
            <a:pPr marL="177800" indent="0" algn="just">
              <a:buNone/>
            </a:pPr>
            <a:r>
              <a:rPr lang="en-US" b="1" dirty="0">
                <a:latin typeface="Roboto Condensed" panose="02000000000000000000" pitchFamily="2" charset="0"/>
                <a:ea typeface="Roboto Condensed" panose="02000000000000000000" pitchFamily="2" charset="0"/>
              </a:rPr>
              <a:t>   </a:t>
            </a:r>
            <a:r>
              <a:rPr lang="en-US" b="1" dirty="0">
                <a:solidFill>
                  <a:srgbClr val="FF0000"/>
                </a:solidFill>
                <a:latin typeface="Roboto Condensed" panose="02000000000000000000" pitchFamily="2" charset="0"/>
                <a:ea typeface="Roboto Condensed" panose="02000000000000000000" pitchFamily="2" charset="0"/>
              </a:rPr>
              <a:t>positive</a:t>
            </a:r>
            <a:r>
              <a:rPr lang="en-US" b="1" dirty="0">
                <a:latin typeface="Roboto Condensed" panose="02000000000000000000" pitchFamily="2" charset="0"/>
                <a:ea typeface="Roboto Condensed" panose="02000000000000000000" pitchFamily="2" charset="0"/>
              </a:rPr>
              <a:t>    </a:t>
            </a:r>
            <a:r>
              <a:rPr lang="en-US" b="1" dirty="0">
                <a:solidFill>
                  <a:srgbClr val="92D050"/>
                </a:solidFill>
                <a:latin typeface="Roboto Condensed" panose="02000000000000000000" pitchFamily="2" charset="0"/>
                <a:ea typeface="Roboto Condensed" panose="02000000000000000000" pitchFamily="2" charset="0"/>
              </a:rPr>
              <a:t>zero</a:t>
            </a:r>
            <a:r>
              <a:rPr lang="en-US" b="1" dirty="0">
                <a:latin typeface="Roboto Condensed" panose="02000000000000000000" pitchFamily="2" charset="0"/>
                <a:ea typeface="Roboto Condensed" panose="02000000000000000000" pitchFamily="2" charset="0"/>
              </a:rPr>
              <a:t>     </a:t>
            </a:r>
            <a:r>
              <a:rPr lang="en-US" b="1" dirty="0">
                <a:solidFill>
                  <a:srgbClr val="0070C0"/>
                </a:solidFill>
                <a:latin typeface="Roboto Condensed" panose="02000000000000000000" pitchFamily="2" charset="0"/>
                <a:ea typeface="Roboto Condensed" panose="02000000000000000000" pitchFamily="2" charset="0"/>
              </a:rPr>
              <a:t>negative</a:t>
            </a:r>
          </a:p>
        </p:txBody>
      </p:sp>
      <p:sp>
        <p:nvSpPr>
          <p:cNvPr id="3" name="Title 2">
            <a:extLst>
              <a:ext uri="{FF2B5EF4-FFF2-40B4-BE49-F238E27FC236}">
                <a16:creationId xmlns:a16="http://schemas.microsoft.com/office/drawing/2014/main" id="{A295B9A7-8442-464D-9D51-F9CAB5DD2590}"/>
              </a:ext>
            </a:extLst>
          </p:cNvPr>
          <p:cNvSpPr>
            <a:spLocks noGrp="1"/>
          </p:cNvSpPr>
          <p:nvPr>
            <p:ph type="ctrTitle"/>
          </p:nvPr>
        </p:nvSpPr>
        <p:spPr>
          <a:xfrm>
            <a:off x="1964851" y="352850"/>
            <a:ext cx="5214300" cy="569170"/>
          </a:xfrm>
        </p:spPr>
        <p:txBody>
          <a:bodyPr/>
          <a:lstStyle/>
          <a:p>
            <a:r>
              <a:rPr lang="en-US" dirty="0"/>
              <a:t>Theorical geometry</a:t>
            </a:r>
          </a:p>
        </p:txBody>
      </p:sp>
      <p:pic>
        <p:nvPicPr>
          <p:cNvPr id="7" name="Picture 6">
            <a:extLst>
              <a:ext uri="{FF2B5EF4-FFF2-40B4-BE49-F238E27FC236}">
                <a16:creationId xmlns:a16="http://schemas.microsoft.com/office/drawing/2014/main" id="{D7DA06E7-BE84-4C56-9A0E-E616EE583968}"/>
              </a:ext>
            </a:extLst>
          </p:cNvPr>
          <p:cNvPicPr>
            <a:picLocks noChangeAspect="1"/>
          </p:cNvPicPr>
          <p:nvPr/>
        </p:nvPicPr>
        <p:blipFill>
          <a:blip r:embed="rId5"/>
          <a:stretch>
            <a:fillRect/>
          </a:stretch>
        </p:blipFill>
        <p:spPr>
          <a:xfrm>
            <a:off x="1030068" y="1417639"/>
            <a:ext cx="3080195" cy="2952086"/>
          </a:xfrm>
          <a:prstGeom prst="rect">
            <a:avLst/>
          </a:prstGeom>
        </p:spPr>
      </p:pic>
      <p:pic>
        <p:nvPicPr>
          <p:cNvPr id="11" name="Picture 10">
            <a:extLst>
              <a:ext uri="{FF2B5EF4-FFF2-40B4-BE49-F238E27FC236}">
                <a16:creationId xmlns:a16="http://schemas.microsoft.com/office/drawing/2014/main" id="{C669FBA4-AD28-4AF8-BAF8-DC5EED89DE8F}"/>
              </a:ext>
            </a:extLst>
          </p:cNvPr>
          <p:cNvPicPr>
            <a:picLocks noChangeAspect="1"/>
          </p:cNvPicPr>
          <p:nvPr/>
        </p:nvPicPr>
        <p:blipFill>
          <a:blip r:embed="rId6"/>
          <a:stretch>
            <a:fillRect/>
          </a:stretch>
        </p:blipFill>
        <p:spPr>
          <a:xfrm flipH="1">
            <a:off x="5033736" y="1406209"/>
            <a:ext cx="3080196" cy="2954572"/>
          </a:xfrm>
          <a:prstGeom prst="rect">
            <a:avLst/>
          </a:prstGeom>
        </p:spPr>
      </p:pic>
      <p:sp>
        <p:nvSpPr>
          <p:cNvPr id="12" name="Title 2">
            <a:extLst>
              <a:ext uri="{FF2B5EF4-FFF2-40B4-BE49-F238E27FC236}">
                <a16:creationId xmlns:a16="http://schemas.microsoft.com/office/drawing/2014/main" id="{E5BF472F-B145-4CBB-860D-4C414A007465}"/>
              </a:ext>
            </a:extLst>
          </p:cNvPr>
          <p:cNvSpPr txBox="1">
            <a:spLocks/>
          </p:cNvSpPr>
          <p:nvPr/>
        </p:nvSpPr>
        <p:spPr>
          <a:xfrm>
            <a:off x="1964849" y="773775"/>
            <a:ext cx="5214300" cy="5691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en-US" sz="1600" b="0" dirty="0"/>
              <a:t>Orientation test</a:t>
            </a:r>
          </a:p>
        </p:txBody>
      </p:sp>
      <p:sp>
        <p:nvSpPr>
          <p:cNvPr id="13" name="Title 2">
            <a:extLst>
              <a:ext uri="{FF2B5EF4-FFF2-40B4-BE49-F238E27FC236}">
                <a16:creationId xmlns:a16="http://schemas.microsoft.com/office/drawing/2014/main" id="{03107AA0-473F-43CC-B753-EAB130069490}"/>
              </a:ext>
            </a:extLst>
          </p:cNvPr>
          <p:cNvSpPr txBox="1">
            <a:spLocks/>
          </p:cNvSpPr>
          <p:nvPr/>
        </p:nvSpPr>
        <p:spPr>
          <a:xfrm>
            <a:off x="1964849" y="4553429"/>
            <a:ext cx="5214300" cy="5691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en-US" sz="1600" b="0" dirty="0"/>
              <a:t>C is </a:t>
            </a:r>
            <a:r>
              <a:rPr lang="en-US" sz="1600" dirty="0"/>
              <a:t>NOT</a:t>
            </a:r>
            <a:r>
              <a:rPr lang="en-US" sz="1600" b="0" dirty="0"/>
              <a:t> on the line</a:t>
            </a:r>
          </a:p>
        </p:txBody>
      </p:sp>
      <p:sp>
        <p:nvSpPr>
          <p:cNvPr id="14" name="Google Shape;221;p38">
            <a:extLst>
              <a:ext uri="{FF2B5EF4-FFF2-40B4-BE49-F238E27FC236}">
                <a16:creationId xmlns:a16="http://schemas.microsoft.com/office/drawing/2014/main" id="{1201C82E-747E-49A1-B587-73EDDA848EF4}"/>
              </a:ext>
            </a:extLst>
          </p:cNvPr>
          <p:cNvSpPr/>
          <p:nvPr/>
        </p:nvSpPr>
        <p:spPr>
          <a:xfrm>
            <a:off x="3472496" y="4550943"/>
            <a:ext cx="2199005" cy="440760"/>
          </a:xfrm>
          <a:prstGeom prst="snip2DiagRect">
            <a:avLst>
              <a:gd name="adj1" fmla="val 0"/>
              <a:gd name="adj2" fmla="val 16667"/>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pic>
        <p:nvPicPr>
          <p:cNvPr id="4" name="Audio 3">
            <a:hlinkClick r:id="" action="ppaction://media"/>
            <a:extLst>
              <a:ext uri="{FF2B5EF4-FFF2-40B4-BE49-F238E27FC236}">
                <a16:creationId xmlns:a16="http://schemas.microsoft.com/office/drawing/2014/main" id="{A89E4F5B-E562-4805-9A39-16E6B480267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986936609"/>
      </p:ext>
    </p:extLst>
  </p:cSld>
  <p:clrMapOvr>
    <a:masterClrMapping/>
  </p:clrMapOvr>
  <mc:AlternateContent xmlns:mc="http://schemas.openxmlformats.org/markup-compatibility/2006">
    <mc:Choice xmlns:p14="http://schemas.microsoft.com/office/powerpoint/2010/main" Requires="p14">
      <p:transition spd="slow" p14:dur="2000" advTm="30230"/>
    </mc:Choice>
    <mc:Fallback>
      <p:transition spd="slow" advTm="302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9775936-DEE2-4901-A728-46B1185D9CF6}"/>
              </a:ext>
            </a:extLst>
          </p:cNvPr>
          <p:cNvSpPr>
            <a:spLocks noGrp="1"/>
          </p:cNvSpPr>
          <p:nvPr>
            <p:ph type="body" idx="1"/>
          </p:nvPr>
        </p:nvSpPr>
        <p:spPr>
          <a:xfrm>
            <a:off x="5450869" y="4276460"/>
            <a:ext cx="2245930" cy="440760"/>
          </a:xfrm>
        </p:spPr>
        <p:txBody>
          <a:bodyPr/>
          <a:lstStyle/>
          <a:p>
            <a:pPr marL="177800" indent="0" algn="just">
              <a:buNone/>
            </a:pPr>
            <a:r>
              <a:rPr lang="en-US" b="1" dirty="0">
                <a:latin typeface="Roboto Condensed" panose="02000000000000000000" pitchFamily="2" charset="0"/>
                <a:ea typeface="Roboto Condensed" panose="02000000000000000000" pitchFamily="2" charset="0"/>
              </a:rPr>
              <a:t>   </a:t>
            </a:r>
            <a:r>
              <a:rPr lang="en-US" b="1" dirty="0">
                <a:solidFill>
                  <a:srgbClr val="FF0000"/>
                </a:solidFill>
                <a:latin typeface="Roboto Condensed" panose="02000000000000000000" pitchFamily="2" charset="0"/>
                <a:ea typeface="Roboto Condensed" panose="02000000000000000000" pitchFamily="2" charset="0"/>
              </a:rPr>
              <a:t>positive</a:t>
            </a:r>
            <a:r>
              <a:rPr lang="en-US" b="1" dirty="0">
                <a:latin typeface="Roboto Condensed" panose="02000000000000000000" pitchFamily="2" charset="0"/>
                <a:ea typeface="Roboto Condensed" panose="02000000000000000000" pitchFamily="2" charset="0"/>
              </a:rPr>
              <a:t>    </a:t>
            </a:r>
            <a:r>
              <a:rPr lang="en-US" b="1" dirty="0">
                <a:solidFill>
                  <a:srgbClr val="92D050"/>
                </a:solidFill>
                <a:latin typeface="Roboto Condensed" panose="02000000000000000000" pitchFamily="2" charset="0"/>
                <a:ea typeface="Roboto Condensed" panose="02000000000000000000" pitchFamily="2" charset="0"/>
              </a:rPr>
              <a:t>zero</a:t>
            </a:r>
            <a:r>
              <a:rPr lang="en-US" b="1" dirty="0">
                <a:latin typeface="Roboto Condensed" panose="02000000000000000000" pitchFamily="2" charset="0"/>
                <a:ea typeface="Roboto Condensed" panose="02000000000000000000" pitchFamily="2" charset="0"/>
              </a:rPr>
              <a:t>     </a:t>
            </a:r>
            <a:r>
              <a:rPr lang="en-US" b="1" dirty="0">
                <a:solidFill>
                  <a:srgbClr val="0070C0"/>
                </a:solidFill>
                <a:latin typeface="Roboto Condensed" panose="02000000000000000000" pitchFamily="2" charset="0"/>
                <a:ea typeface="Roboto Condensed" panose="02000000000000000000" pitchFamily="2" charset="0"/>
              </a:rPr>
              <a:t>negative</a:t>
            </a:r>
          </a:p>
        </p:txBody>
      </p:sp>
      <p:sp>
        <p:nvSpPr>
          <p:cNvPr id="3" name="Title 2">
            <a:extLst>
              <a:ext uri="{FF2B5EF4-FFF2-40B4-BE49-F238E27FC236}">
                <a16:creationId xmlns:a16="http://schemas.microsoft.com/office/drawing/2014/main" id="{A295B9A7-8442-464D-9D51-F9CAB5DD2590}"/>
              </a:ext>
            </a:extLst>
          </p:cNvPr>
          <p:cNvSpPr>
            <a:spLocks noGrp="1"/>
          </p:cNvSpPr>
          <p:nvPr>
            <p:ph type="ctrTitle"/>
          </p:nvPr>
        </p:nvSpPr>
        <p:spPr>
          <a:xfrm>
            <a:off x="1964851" y="352850"/>
            <a:ext cx="5214300" cy="569170"/>
          </a:xfrm>
        </p:spPr>
        <p:txBody>
          <a:bodyPr/>
          <a:lstStyle/>
          <a:p>
            <a:r>
              <a:rPr lang="en-US" dirty="0"/>
              <a:t>Float-point geometry</a:t>
            </a:r>
          </a:p>
        </p:txBody>
      </p:sp>
      <p:pic>
        <p:nvPicPr>
          <p:cNvPr id="7" name="Picture 6">
            <a:extLst>
              <a:ext uri="{FF2B5EF4-FFF2-40B4-BE49-F238E27FC236}">
                <a16:creationId xmlns:a16="http://schemas.microsoft.com/office/drawing/2014/main" id="{D7DA06E7-BE84-4C56-9A0E-E616EE583968}"/>
              </a:ext>
            </a:extLst>
          </p:cNvPr>
          <p:cNvPicPr>
            <a:picLocks noChangeAspect="1"/>
          </p:cNvPicPr>
          <p:nvPr/>
        </p:nvPicPr>
        <p:blipFill>
          <a:blip r:embed="rId5"/>
          <a:stretch>
            <a:fillRect/>
          </a:stretch>
        </p:blipFill>
        <p:spPr>
          <a:xfrm>
            <a:off x="1030068" y="1406209"/>
            <a:ext cx="3080195" cy="2952086"/>
          </a:xfrm>
          <a:prstGeom prst="rect">
            <a:avLst/>
          </a:prstGeom>
        </p:spPr>
      </p:pic>
      <p:pic>
        <p:nvPicPr>
          <p:cNvPr id="11" name="Picture 10">
            <a:extLst>
              <a:ext uri="{FF2B5EF4-FFF2-40B4-BE49-F238E27FC236}">
                <a16:creationId xmlns:a16="http://schemas.microsoft.com/office/drawing/2014/main" id="{C669FBA4-AD28-4AF8-BAF8-DC5EED89DE8F}"/>
              </a:ext>
            </a:extLst>
          </p:cNvPr>
          <p:cNvPicPr>
            <a:picLocks noChangeAspect="1"/>
          </p:cNvPicPr>
          <p:nvPr/>
        </p:nvPicPr>
        <p:blipFill>
          <a:blip r:embed="rId6"/>
          <a:stretch>
            <a:fillRect/>
          </a:stretch>
        </p:blipFill>
        <p:spPr>
          <a:xfrm flipH="1">
            <a:off x="5033736" y="1406209"/>
            <a:ext cx="3080196" cy="2954572"/>
          </a:xfrm>
          <a:prstGeom prst="rect">
            <a:avLst/>
          </a:prstGeom>
        </p:spPr>
      </p:pic>
      <p:sp>
        <p:nvSpPr>
          <p:cNvPr id="12" name="Title 2">
            <a:extLst>
              <a:ext uri="{FF2B5EF4-FFF2-40B4-BE49-F238E27FC236}">
                <a16:creationId xmlns:a16="http://schemas.microsoft.com/office/drawing/2014/main" id="{E5BF472F-B145-4CBB-860D-4C414A007465}"/>
              </a:ext>
            </a:extLst>
          </p:cNvPr>
          <p:cNvSpPr txBox="1">
            <a:spLocks/>
          </p:cNvSpPr>
          <p:nvPr/>
        </p:nvSpPr>
        <p:spPr>
          <a:xfrm>
            <a:off x="1964849" y="773775"/>
            <a:ext cx="5214300" cy="5691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en-US" sz="1600" b="0" dirty="0"/>
              <a:t>Orientation test</a:t>
            </a:r>
          </a:p>
        </p:txBody>
      </p:sp>
      <p:pic>
        <p:nvPicPr>
          <p:cNvPr id="8" name="Picture 7">
            <a:extLst>
              <a:ext uri="{FF2B5EF4-FFF2-40B4-BE49-F238E27FC236}">
                <a16:creationId xmlns:a16="http://schemas.microsoft.com/office/drawing/2014/main" id="{C2FA43CE-F9CC-482F-A4C3-674BD6D6550C}"/>
              </a:ext>
            </a:extLst>
          </p:cNvPr>
          <p:cNvPicPr>
            <a:picLocks noChangeAspect="1"/>
          </p:cNvPicPr>
          <p:nvPr/>
        </p:nvPicPr>
        <p:blipFill>
          <a:blip r:embed="rId7"/>
          <a:stretch>
            <a:fillRect/>
          </a:stretch>
        </p:blipFill>
        <p:spPr>
          <a:xfrm flipH="1">
            <a:off x="5033735" y="1406209"/>
            <a:ext cx="3080195" cy="2921635"/>
          </a:xfrm>
          <a:prstGeom prst="rect">
            <a:avLst/>
          </a:prstGeom>
        </p:spPr>
      </p:pic>
      <p:sp>
        <p:nvSpPr>
          <p:cNvPr id="9" name="TextBox 8">
            <a:extLst>
              <a:ext uri="{FF2B5EF4-FFF2-40B4-BE49-F238E27FC236}">
                <a16:creationId xmlns:a16="http://schemas.microsoft.com/office/drawing/2014/main" id="{7CEB623C-D646-47D2-B84C-A997A3859F30}"/>
              </a:ext>
            </a:extLst>
          </p:cNvPr>
          <p:cNvSpPr txBox="1"/>
          <p:nvPr/>
        </p:nvSpPr>
        <p:spPr>
          <a:xfrm>
            <a:off x="7091135" y="1098432"/>
            <a:ext cx="2405095" cy="307777"/>
          </a:xfrm>
          <a:prstGeom prst="rect">
            <a:avLst/>
          </a:prstGeom>
          <a:noFill/>
        </p:spPr>
        <p:txBody>
          <a:bodyPr wrap="square" rtlCol="0">
            <a:spAutoFit/>
          </a:bodyPr>
          <a:lstStyle/>
          <a:p>
            <a:r>
              <a:rPr lang="en-US" dirty="0">
                <a:latin typeface="Consolas" panose="020B0609020204030204" pitchFamily="49" charset="0"/>
                <a:ea typeface="Roboto Condensed Light" panose="02000000000000000000" pitchFamily="2" charset="0"/>
              </a:rPr>
              <a:t>*close up</a:t>
            </a:r>
          </a:p>
        </p:txBody>
      </p:sp>
      <p:sp>
        <p:nvSpPr>
          <p:cNvPr id="10" name="Title 2">
            <a:extLst>
              <a:ext uri="{FF2B5EF4-FFF2-40B4-BE49-F238E27FC236}">
                <a16:creationId xmlns:a16="http://schemas.microsoft.com/office/drawing/2014/main" id="{837950F4-2835-4191-97D0-2E23C655D538}"/>
              </a:ext>
            </a:extLst>
          </p:cNvPr>
          <p:cNvSpPr txBox="1">
            <a:spLocks/>
          </p:cNvSpPr>
          <p:nvPr/>
        </p:nvSpPr>
        <p:spPr>
          <a:xfrm>
            <a:off x="2013989" y="4589651"/>
            <a:ext cx="5116017" cy="5691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en-US" sz="1600" b="0" dirty="0"/>
              <a:t>C may or may not  be on the line</a:t>
            </a:r>
          </a:p>
        </p:txBody>
      </p:sp>
      <p:sp>
        <p:nvSpPr>
          <p:cNvPr id="13" name="Google Shape;221;p38">
            <a:extLst>
              <a:ext uri="{FF2B5EF4-FFF2-40B4-BE49-F238E27FC236}">
                <a16:creationId xmlns:a16="http://schemas.microsoft.com/office/drawing/2014/main" id="{3D0A217B-3A9A-409B-94D0-91342D245080}"/>
              </a:ext>
            </a:extLst>
          </p:cNvPr>
          <p:cNvSpPr/>
          <p:nvPr/>
        </p:nvSpPr>
        <p:spPr>
          <a:xfrm>
            <a:off x="2952747" y="4587165"/>
            <a:ext cx="3238500" cy="440760"/>
          </a:xfrm>
          <a:prstGeom prst="snip2DiagRect">
            <a:avLst>
              <a:gd name="adj1" fmla="val 0"/>
              <a:gd name="adj2" fmla="val 16667"/>
            </a:avLst>
          </a:prstGeom>
          <a:no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dirty="0"/>
          </a:p>
        </p:txBody>
      </p:sp>
      <p:pic>
        <p:nvPicPr>
          <p:cNvPr id="15" name="Audio 14">
            <a:hlinkClick r:id="" action="ppaction://media"/>
            <a:extLst>
              <a:ext uri="{FF2B5EF4-FFF2-40B4-BE49-F238E27FC236}">
                <a16:creationId xmlns:a16="http://schemas.microsoft.com/office/drawing/2014/main" id="{4AEE4474-7886-4DDD-9190-F70B744CD93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3226572297"/>
      </p:ext>
    </p:extLst>
  </p:cSld>
  <p:clrMapOvr>
    <a:masterClrMapping/>
  </p:clrMapOvr>
  <mc:AlternateContent xmlns:mc="http://schemas.openxmlformats.org/markup-compatibility/2006">
    <mc:Choice xmlns:p14="http://schemas.microsoft.com/office/powerpoint/2010/main" Requires="p14">
      <p:transition spd="slow" p14:dur="2000" advTm="37275"/>
    </mc:Choice>
    <mc:Fallback>
      <p:transition spd="slow" advTm="37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77AAF3-7F1C-4870-8DB5-387182ECF481}"/>
              </a:ext>
            </a:extLst>
          </p:cNvPr>
          <p:cNvSpPr>
            <a:spLocks noGrp="1"/>
          </p:cNvSpPr>
          <p:nvPr>
            <p:ph type="body" idx="1"/>
          </p:nvPr>
        </p:nvSpPr>
        <p:spPr>
          <a:xfrm>
            <a:off x="1112399" y="1299050"/>
            <a:ext cx="6919200" cy="3510600"/>
          </a:xfrm>
        </p:spPr>
        <p:txBody>
          <a:bodyPr/>
          <a:lstStyle/>
          <a:p>
            <a:pPr marL="177800" indent="0">
              <a:buNone/>
            </a:pPr>
            <a:endParaRPr lang="en-US" dirty="0"/>
          </a:p>
          <a:p>
            <a:pPr marL="177800" indent="0">
              <a:buNone/>
            </a:pPr>
            <a:r>
              <a:rPr lang="en-US" dirty="0"/>
              <a:t>As shown before, CGAL can use different types of kernels. For instance, the Cartesian kernel handles the data using float point arithmetic. This kernel is fast, but we’ve seen that the results are not always accurate.</a:t>
            </a:r>
          </a:p>
          <a:p>
            <a:pPr marL="177800" indent="0">
              <a:buNone/>
            </a:pPr>
            <a:endParaRPr lang="en-US" dirty="0"/>
          </a:p>
          <a:p>
            <a:pPr marL="177800" indent="0">
              <a:buNone/>
            </a:pPr>
            <a:r>
              <a:rPr lang="en-US" dirty="0"/>
              <a:t>That’s when the other types of kernels come to light, </a:t>
            </a:r>
            <a:r>
              <a:rPr lang="en-US" b="1" dirty="0">
                <a:latin typeface="Roboto Condensed" panose="02000000000000000000" pitchFamily="2" charset="0"/>
                <a:ea typeface="Roboto Condensed" panose="02000000000000000000" pitchFamily="2" charset="0"/>
              </a:rPr>
              <a:t>Exact_predicates_inexact_constructions_kernel</a:t>
            </a:r>
            <a:r>
              <a:rPr lang="en-US" dirty="0">
                <a:latin typeface="Roboto Condensed Light" panose="02000000000000000000" pitchFamily="2" charset="0"/>
                <a:ea typeface="Roboto Condensed Light" panose="02000000000000000000" pitchFamily="2" charset="0"/>
              </a:rPr>
              <a:t>.</a:t>
            </a:r>
          </a:p>
          <a:p>
            <a:pPr marL="177800" indent="0">
              <a:buNone/>
            </a:pPr>
            <a:endParaRPr lang="en-US" b="1" dirty="0">
              <a:latin typeface="Roboto Condensed" panose="02000000000000000000" pitchFamily="2" charset="0"/>
              <a:ea typeface="Roboto Condensed" panose="02000000000000000000" pitchFamily="2" charset="0"/>
            </a:endParaRPr>
          </a:p>
          <a:p>
            <a:pPr marL="177800" indent="0">
              <a:buNone/>
            </a:pPr>
            <a:r>
              <a:rPr lang="en-US" dirty="0"/>
              <a:t>Those kernels are based on the principle</a:t>
            </a:r>
            <a:r>
              <a:rPr lang="en-US" b="1" dirty="0"/>
              <a:t> </a:t>
            </a:r>
            <a:r>
              <a:rPr lang="en-US" dirty="0"/>
              <a:t>that</a:t>
            </a:r>
            <a:r>
              <a:rPr lang="en-US" b="1" dirty="0"/>
              <a:t> </a:t>
            </a:r>
            <a:r>
              <a:rPr lang="en-US" b="1" i="1" dirty="0"/>
              <a:t>exact predicates are robust</a:t>
            </a:r>
            <a:r>
              <a:rPr lang="en-US" i="1" dirty="0"/>
              <a:t>. (</a:t>
            </a:r>
            <a:r>
              <a:rPr lang="en-US" dirty="0"/>
              <a:t>Exact predicates are statements that you know for sure). </a:t>
            </a:r>
            <a:r>
              <a:rPr lang="en-US" i="1" dirty="0">
                <a:latin typeface="Roboto Condensed" panose="02000000000000000000" pitchFamily="2" charset="0"/>
                <a:ea typeface="Roboto Condensed" panose="02000000000000000000" pitchFamily="2" charset="0"/>
              </a:rPr>
              <a:t>“</a:t>
            </a:r>
            <a:r>
              <a:rPr lang="en-US" b="0" i="1" dirty="0">
                <a:solidFill>
                  <a:srgbClr val="535B60"/>
                </a:solidFill>
                <a:effectLst/>
                <a:latin typeface="Roboto Condensed" panose="02000000000000000000" pitchFamily="2" charset="0"/>
                <a:ea typeface="Roboto Condensed" panose="02000000000000000000" pitchFamily="2" charset="0"/>
              </a:rPr>
              <a:t>In CGAL, we write the high-level algorithms in terms of a well-chosen set of basic questions (where is a point with respect to a line?) and basic objects (like a circle through three points) Doing this in the right way is not always easy, but once it is done, we have outsourced all the numerical issues,  and we only have to make sure that the part of CGAL concerned with the basics returns correct results” *.</a:t>
            </a:r>
          </a:p>
          <a:p>
            <a:pPr marL="177800" indent="0">
              <a:buNone/>
            </a:pPr>
            <a:endParaRPr lang="en-US" i="1" dirty="0">
              <a:solidFill>
                <a:srgbClr val="535B60"/>
              </a:solidFill>
              <a:latin typeface="Roboto Condensed" panose="02000000000000000000" pitchFamily="2" charset="0"/>
              <a:ea typeface="Roboto Condensed" panose="02000000000000000000" pitchFamily="2" charset="0"/>
            </a:endParaRPr>
          </a:p>
        </p:txBody>
      </p:sp>
      <p:sp>
        <p:nvSpPr>
          <p:cNvPr id="3" name="Title 2">
            <a:extLst>
              <a:ext uri="{FF2B5EF4-FFF2-40B4-BE49-F238E27FC236}">
                <a16:creationId xmlns:a16="http://schemas.microsoft.com/office/drawing/2014/main" id="{D1AF9188-8D0A-451B-A9CB-0AC2616363CF}"/>
              </a:ext>
            </a:extLst>
          </p:cNvPr>
          <p:cNvSpPr>
            <a:spLocks noGrp="1"/>
          </p:cNvSpPr>
          <p:nvPr>
            <p:ph type="ctrTitle"/>
          </p:nvPr>
        </p:nvSpPr>
        <p:spPr/>
        <p:txBody>
          <a:bodyPr/>
          <a:lstStyle/>
          <a:p>
            <a:r>
              <a:rPr lang="en-US" dirty="0"/>
              <a:t>How CGAL solves this</a:t>
            </a:r>
          </a:p>
        </p:txBody>
      </p:sp>
      <p:sp>
        <p:nvSpPr>
          <p:cNvPr id="4" name="Title 2">
            <a:extLst>
              <a:ext uri="{FF2B5EF4-FFF2-40B4-BE49-F238E27FC236}">
                <a16:creationId xmlns:a16="http://schemas.microsoft.com/office/drawing/2014/main" id="{0209F6F9-4A27-43C8-9F2E-142B19D634B8}"/>
              </a:ext>
            </a:extLst>
          </p:cNvPr>
          <p:cNvSpPr txBox="1">
            <a:spLocks/>
          </p:cNvSpPr>
          <p:nvPr/>
        </p:nvSpPr>
        <p:spPr>
          <a:xfrm>
            <a:off x="1964849" y="726230"/>
            <a:ext cx="5214300" cy="4396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en-US" sz="1800" b="0" dirty="0"/>
              <a:t>Exact Geometry computation</a:t>
            </a:r>
          </a:p>
          <a:p>
            <a:endParaRPr lang="en-US" sz="1800" b="0" dirty="0"/>
          </a:p>
        </p:txBody>
      </p:sp>
      <p:sp>
        <p:nvSpPr>
          <p:cNvPr id="5" name="Text Placeholder 1">
            <a:extLst>
              <a:ext uri="{FF2B5EF4-FFF2-40B4-BE49-F238E27FC236}">
                <a16:creationId xmlns:a16="http://schemas.microsoft.com/office/drawing/2014/main" id="{197754A3-8684-4C7D-9ABD-249D0E90966A}"/>
              </a:ext>
            </a:extLst>
          </p:cNvPr>
          <p:cNvSpPr txBox="1">
            <a:spLocks/>
          </p:cNvSpPr>
          <p:nvPr/>
        </p:nvSpPr>
        <p:spPr>
          <a:xfrm>
            <a:off x="4891919" y="4809650"/>
            <a:ext cx="3718681" cy="2652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177800" indent="0">
              <a:buNone/>
            </a:pPr>
            <a:r>
              <a:rPr lang="en-US" sz="1050" b="1" i="1" dirty="0">
                <a:solidFill>
                  <a:schemeClr val="tx1"/>
                </a:solidFill>
                <a:latin typeface="Roboto Condensed" panose="02000000000000000000" pitchFamily="2" charset="0"/>
                <a:ea typeface="Roboto Condensed" panose="02000000000000000000" pitchFamily="2" charset="0"/>
              </a:rPr>
              <a:t>* CGAL website on </a:t>
            </a:r>
            <a:r>
              <a:rPr lang="es-ES" sz="1050" b="1" i="1" dirty="0">
                <a:solidFill>
                  <a:schemeClr val="tx1"/>
                </a:solidFill>
                <a:effectLst/>
                <a:latin typeface="Roboto Condensed" panose="02000000000000000000" pitchFamily="2" charset="0"/>
                <a:ea typeface="Roboto Condensed" panose="02000000000000000000" pitchFamily="2" charset="0"/>
              </a:rPr>
              <a:t>The Exact Computation Paradigm</a:t>
            </a:r>
          </a:p>
          <a:p>
            <a:pPr marL="177800" indent="0">
              <a:buFont typeface="Nunito Light"/>
              <a:buNone/>
            </a:pPr>
            <a:endParaRPr lang="en-US" b="1" i="1" dirty="0">
              <a:solidFill>
                <a:schemeClr val="tx1"/>
              </a:solidFill>
              <a:latin typeface="Roboto Condensed" panose="02000000000000000000" pitchFamily="2" charset="0"/>
              <a:ea typeface="Roboto Condensed" panose="02000000000000000000" pitchFamily="2" charset="0"/>
            </a:endParaRPr>
          </a:p>
        </p:txBody>
      </p:sp>
      <p:pic>
        <p:nvPicPr>
          <p:cNvPr id="8" name="Audio 7">
            <a:hlinkClick r:id="" action="ppaction://media"/>
            <a:extLst>
              <a:ext uri="{FF2B5EF4-FFF2-40B4-BE49-F238E27FC236}">
                <a16:creationId xmlns:a16="http://schemas.microsoft.com/office/drawing/2014/main" id="{467887ED-9517-45AE-99D1-F957261A65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955297945"/>
      </p:ext>
    </p:extLst>
  </p:cSld>
  <p:clrMapOvr>
    <a:masterClrMapping/>
  </p:clrMapOvr>
  <mc:AlternateContent xmlns:mc="http://schemas.openxmlformats.org/markup-compatibility/2006">
    <mc:Choice xmlns:p14="http://schemas.microsoft.com/office/powerpoint/2010/main" Requires="p14">
      <p:transition spd="slow" p14:dur="2000" advTm="20017"/>
    </mc:Choice>
    <mc:Fallback>
      <p:transition spd="slow" advTm="20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77AAF3-7F1C-4870-8DB5-387182ECF481}"/>
              </a:ext>
            </a:extLst>
          </p:cNvPr>
          <p:cNvSpPr>
            <a:spLocks noGrp="1"/>
          </p:cNvSpPr>
          <p:nvPr>
            <p:ph type="body" idx="1"/>
          </p:nvPr>
        </p:nvSpPr>
        <p:spPr>
          <a:xfrm>
            <a:off x="1112399" y="1299050"/>
            <a:ext cx="6919200" cy="3510600"/>
          </a:xfrm>
        </p:spPr>
        <p:txBody>
          <a:bodyPr/>
          <a:lstStyle/>
          <a:p>
            <a:pPr marL="177800" indent="0">
              <a:buNone/>
            </a:pPr>
            <a:endParaRPr lang="en-US" dirty="0"/>
          </a:p>
          <a:p>
            <a:pPr marL="177800" indent="0">
              <a:buNone/>
            </a:pPr>
            <a:r>
              <a:rPr lang="en-US" dirty="0"/>
              <a:t>As shown before, CGAL can use different types of kernels. For instance, the Cartesian kernel handles the data using float point arithmetic. This kernel is fast, but we’ve seen that the results are not always accurate.</a:t>
            </a:r>
          </a:p>
          <a:p>
            <a:pPr marL="177800" indent="0">
              <a:buNone/>
            </a:pPr>
            <a:endParaRPr lang="en-US" dirty="0"/>
          </a:p>
          <a:p>
            <a:pPr marL="177800" indent="0">
              <a:buNone/>
            </a:pPr>
            <a:r>
              <a:rPr lang="en-US" dirty="0"/>
              <a:t>That’s when the other types of kernels come to light, </a:t>
            </a:r>
            <a:r>
              <a:rPr lang="en-US" b="1" dirty="0">
                <a:latin typeface="Roboto Condensed" panose="02000000000000000000" pitchFamily="2" charset="0"/>
                <a:ea typeface="Roboto Condensed" panose="02000000000000000000" pitchFamily="2" charset="0"/>
              </a:rPr>
              <a:t>Exact_predicates_inexact_constructions_kernel</a:t>
            </a:r>
            <a:r>
              <a:rPr lang="en-US" dirty="0">
                <a:latin typeface="Roboto Condensed Light" panose="02000000000000000000" pitchFamily="2" charset="0"/>
                <a:ea typeface="Roboto Condensed Light" panose="02000000000000000000" pitchFamily="2" charset="0"/>
              </a:rPr>
              <a:t>.</a:t>
            </a:r>
          </a:p>
          <a:p>
            <a:pPr marL="177800" indent="0">
              <a:buNone/>
            </a:pPr>
            <a:endParaRPr lang="en-US" b="1" dirty="0">
              <a:latin typeface="Roboto Condensed" panose="02000000000000000000" pitchFamily="2" charset="0"/>
              <a:ea typeface="Roboto Condensed" panose="02000000000000000000" pitchFamily="2" charset="0"/>
            </a:endParaRPr>
          </a:p>
          <a:p>
            <a:pPr marL="177800" indent="0">
              <a:buNone/>
            </a:pPr>
            <a:r>
              <a:rPr lang="en-US" dirty="0"/>
              <a:t>Those kernels are based on the principle</a:t>
            </a:r>
            <a:r>
              <a:rPr lang="en-US" b="1" dirty="0"/>
              <a:t> </a:t>
            </a:r>
            <a:r>
              <a:rPr lang="en-US" dirty="0"/>
              <a:t>that</a:t>
            </a:r>
            <a:r>
              <a:rPr lang="en-US" b="1" dirty="0"/>
              <a:t> </a:t>
            </a:r>
            <a:r>
              <a:rPr lang="en-US" b="1" i="1" dirty="0"/>
              <a:t>exact predicates are robust</a:t>
            </a:r>
            <a:r>
              <a:rPr lang="en-US" i="1" dirty="0"/>
              <a:t>. (</a:t>
            </a:r>
            <a:r>
              <a:rPr lang="en-US" dirty="0"/>
              <a:t>Exact predicates are statements that you know for sure). </a:t>
            </a:r>
            <a:r>
              <a:rPr lang="en-US" i="1" dirty="0">
                <a:latin typeface="Roboto Condensed" panose="02000000000000000000" pitchFamily="2" charset="0"/>
                <a:ea typeface="Roboto Condensed" panose="02000000000000000000" pitchFamily="2" charset="0"/>
              </a:rPr>
              <a:t>“</a:t>
            </a:r>
            <a:r>
              <a:rPr lang="en-US" b="0" i="1" dirty="0">
                <a:solidFill>
                  <a:srgbClr val="535B60"/>
                </a:solidFill>
                <a:effectLst/>
                <a:latin typeface="Roboto Condensed" panose="02000000000000000000" pitchFamily="2" charset="0"/>
                <a:ea typeface="Roboto Condensed" panose="02000000000000000000" pitchFamily="2" charset="0"/>
              </a:rPr>
              <a:t>In CGAL, we write the high-level algorithms in terms of a well-chosen set of basic questions (where is a point with respect to a line?) and basic objects (like a circle through three points) Doing this in the right way is not always easy, but once it is done, we have outsourced all the numerical issues,  and we only have to make sure that the part of CGAL concerned with the basics returns correct results” *.</a:t>
            </a:r>
          </a:p>
          <a:p>
            <a:pPr marL="177800" indent="0">
              <a:buNone/>
            </a:pPr>
            <a:endParaRPr lang="en-US" i="1" dirty="0">
              <a:solidFill>
                <a:srgbClr val="535B60"/>
              </a:solidFill>
              <a:latin typeface="Roboto Condensed" panose="02000000000000000000" pitchFamily="2" charset="0"/>
              <a:ea typeface="Roboto Condensed" panose="02000000000000000000" pitchFamily="2" charset="0"/>
            </a:endParaRPr>
          </a:p>
        </p:txBody>
      </p:sp>
      <p:sp>
        <p:nvSpPr>
          <p:cNvPr id="3" name="Title 2">
            <a:extLst>
              <a:ext uri="{FF2B5EF4-FFF2-40B4-BE49-F238E27FC236}">
                <a16:creationId xmlns:a16="http://schemas.microsoft.com/office/drawing/2014/main" id="{D1AF9188-8D0A-451B-A9CB-0AC2616363CF}"/>
              </a:ext>
            </a:extLst>
          </p:cNvPr>
          <p:cNvSpPr>
            <a:spLocks noGrp="1"/>
          </p:cNvSpPr>
          <p:nvPr>
            <p:ph type="ctrTitle"/>
          </p:nvPr>
        </p:nvSpPr>
        <p:spPr/>
        <p:txBody>
          <a:bodyPr/>
          <a:lstStyle/>
          <a:p>
            <a:r>
              <a:rPr lang="en-US" dirty="0"/>
              <a:t>How CGAL solves this</a:t>
            </a:r>
          </a:p>
        </p:txBody>
      </p:sp>
      <p:sp>
        <p:nvSpPr>
          <p:cNvPr id="4" name="Title 2">
            <a:extLst>
              <a:ext uri="{FF2B5EF4-FFF2-40B4-BE49-F238E27FC236}">
                <a16:creationId xmlns:a16="http://schemas.microsoft.com/office/drawing/2014/main" id="{0209F6F9-4A27-43C8-9F2E-142B19D634B8}"/>
              </a:ext>
            </a:extLst>
          </p:cNvPr>
          <p:cNvSpPr txBox="1">
            <a:spLocks/>
          </p:cNvSpPr>
          <p:nvPr/>
        </p:nvSpPr>
        <p:spPr>
          <a:xfrm>
            <a:off x="1964849" y="726230"/>
            <a:ext cx="5214300" cy="4396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en-US" sz="1800" b="0" dirty="0"/>
              <a:t>Exact Geometry computation</a:t>
            </a:r>
          </a:p>
          <a:p>
            <a:endParaRPr lang="en-US" sz="1800" b="0" dirty="0"/>
          </a:p>
        </p:txBody>
      </p:sp>
      <p:sp>
        <p:nvSpPr>
          <p:cNvPr id="5" name="Text Placeholder 1">
            <a:extLst>
              <a:ext uri="{FF2B5EF4-FFF2-40B4-BE49-F238E27FC236}">
                <a16:creationId xmlns:a16="http://schemas.microsoft.com/office/drawing/2014/main" id="{197754A3-8684-4C7D-9ABD-249D0E90966A}"/>
              </a:ext>
            </a:extLst>
          </p:cNvPr>
          <p:cNvSpPr txBox="1">
            <a:spLocks/>
          </p:cNvSpPr>
          <p:nvPr/>
        </p:nvSpPr>
        <p:spPr>
          <a:xfrm>
            <a:off x="4891919" y="4809650"/>
            <a:ext cx="3718681" cy="2652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177800" indent="0">
              <a:buNone/>
            </a:pPr>
            <a:r>
              <a:rPr lang="en-US" sz="1050" b="1" i="1" dirty="0">
                <a:solidFill>
                  <a:schemeClr val="tx1"/>
                </a:solidFill>
                <a:latin typeface="Roboto Condensed" panose="02000000000000000000" pitchFamily="2" charset="0"/>
                <a:ea typeface="Roboto Condensed" panose="02000000000000000000" pitchFamily="2" charset="0"/>
              </a:rPr>
              <a:t>* CGAL website on </a:t>
            </a:r>
            <a:r>
              <a:rPr lang="es-ES" sz="1050" b="1" i="1" dirty="0">
                <a:solidFill>
                  <a:schemeClr val="tx1"/>
                </a:solidFill>
                <a:effectLst/>
                <a:latin typeface="Roboto Condensed" panose="02000000000000000000" pitchFamily="2" charset="0"/>
                <a:ea typeface="Roboto Condensed" panose="02000000000000000000" pitchFamily="2" charset="0"/>
              </a:rPr>
              <a:t>The Exact Computation Paradigm</a:t>
            </a:r>
          </a:p>
          <a:p>
            <a:pPr marL="177800" indent="0">
              <a:buFont typeface="Nunito Light"/>
              <a:buNone/>
            </a:pPr>
            <a:endParaRPr lang="en-US" b="1" i="1" dirty="0">
              <a:solidFill>
                <a:schemeClr val="tx1"/>
              </a:solidFill>
              <a:latin typeface="Roboto Condensed" panose="02000000000000000000" pitchFamily="2" charset="0"/>
              <a:ea typeface="Roboto Condensed" panose="02000000000000000000" pitchFamily="2" charset="0"/>
            </a:endParaRPr>
          </a:p>
        </p:txBody>
      </p:sp>
      <p:pic>
        <p:nvPicPr>
          <p:cNvPr id="7" name="Audio 6">
            <a:hlinkClick r:id="" action="ppaction://media"/>
            <a:extLst>
              <a:ext uri="{FF2B5EF4-FFF2-40B4-BE49-F238E27FC236}">
                <a16:creationId xmlns:a16="http://schemas.microsoft.com/office/drawing/2014/main" id="{EBB0E11A-153F-4647-9553-F8FE1F1B485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3551657198"/>
      </p:ext>
    </p:extLst>
  </p:cSld>
  <p:clrMapOvr>
    <a:masterClrMapping/>
  </p:clrMapOvr>
  <mc:AlternateContent xmlns:mc="http://schemas.openxmlformats.org/markup-compatibility/2006">
    <mc:Choice xmlns:p14="http://schemas.microsoft.com/office/powerpoint/2010/main" Requires="p14">
      <p:transition spd="slow" p14:dur="2000" advTm="13287"/>
    </mc:Choice>
    <mc:Fallback>
      <p:transition spd="slow" advTm="132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4577AAF3-7F1C-4870-8DB5-387182ECF481}"/>
              </a:ext>
            </a:extLst>
          </p:cNvPr>
          <p:cNvSpPr>
            <a:spLocks noGrp="1"/>
          </p:cNvSpPr>
          <p:nvPr>
            <p:ph type="body" idx="1"/>
          </p:nvPr>
        </p:nvSpPr>
        <p:spPr>
          <a:xfrm>
            <a:off x="1112399" y="1299050"/>
            <a:ext cx="6919200" cy="3510600"/>
          </a:xfrm>
        </p:spPr>
        <p:txBody>
          <a:bodyPr/>
          <a:lstStyle/>
          <a:p>
            <a:pPr marL="177800" indent="0">
              <a:buNone/>
            </a:pPr>
            <a:endParaRPr lang="en-US" dirty="0"/>
          </a:p>
          <a:p>
            <a:pPr marL="177800" indent="0">
              <a:buNone/>
            </a:pPr>
            <a:r>
              <a:rPr lang="en-US" dirty="0"/>
              <a:t>As shown before, CGAL can use different types of kernels. For instance, the Cartesian kernel handles the data using float point arithmetic. This kernel is fast, but we’ve seen that the results are not always accurate.</a:t>
            </a:r>
          </a:p>
          <a:p>
            <a:pPr marL="177800" indent="0">
              <a:buNone/>
            </a:pPr>
            <a:endParaRPr lang="en-US" dirty="0"/>
          </a:p>
          <a:p>
            <a:pPr marL="177800" indent="0">
              <a:buNone/>
            </a:pPr>
            <a:r>
              <a:rPr lang="en-US" dirty="0"/>
              <a:t>That’s when the other types of kernels come to light, </a:t>
            </a:r>
            <a:r>
              <a:rPr lang="en-US" b="1" dirty="0">
                <a:latin typeface="Roboto Condensed" panose="02000000000000000000" pitchFamily="2" charset="0"/>
                <a:ea typeface="Roboto Condensed" panose="02000000000000000000" pitchFamily="2" charset="0"/>
              </a:rPr>
              <a:t>Exact_predicates_inexact_constructions_kernel</a:t>
            </a:r>
            <a:r>
              <a:rPr lang="en-US" dirty="0">
                <a:latin typeface="Roboto Condensed Light" panose="02000000000000000000" pitchFamily="2" charset="0"/>
                <a:ea typeface="Roboto Condensed Light" panose="02000000000000000000" pitchFamily="2" charset="0"/>
              </a:rPr>
              <a:t>.</a:t>
            </a:r>
          </a:p>
          <a:p>
            <a:pPr marL="177800" indent="0">
              <a:buNone/>
            </a:pPr>
            <a:endParaRPr lang="en-US" b="1" dirty="0">
              <a:latin typeface="Roboto Condensed" panose="02000000000000000000" pitchFamily="2" charset="0"/>
              <a:ea typeface="Roboto Condensed" panose="02000000000000000000" pitchFamily="2" charset="0"/>
            </a:endParaRPr>
          </a:p>
          <a:p>
            <a:pPr marL="177800" indent="0">
              <a:buNone/>
            </a:pPr>
            <a:r>
              <a:rPr lang="en-US" dirty="0"/>
              <a:t>Those kernels are based on the principle</a:t>
            </a:r>
            <a:r>
              <a:rPr lang="en-US" b="1" dirty="0"/>
              <a:t> </a:t>
            </a:r>
            <a:r>
              <a:rPr lang="en-US" dirty="0"/>
              <a:t>that</a:t>
            </a:r>
            <a:r>
              <a:rPr lang="en-US" b="1" dirty="0"/>
              <a:t> </a:t>
            </a:r>
            <a:r>
              <a:rPr lang="en-US" b="1" i="1" dirty="0"/>
              <a:t>exact predicates are robust</a:t>
            </a:r>
            <a:r>
              <a:rPr lang="en-US" i="1" dirty="0"/>
              <a:t>. (</a:t>
            </a:r>
            <a:r>
              <a:rPr lang="en-US" dirty="0"/>
              <a:t>Exact predicates are statements that you know for sure). </a:t>
            </a:r>
            <a:r>
              <a:rPr lang="en-US" i="1" dirty="0">
                <a:latin typeface="Roboto Condensed" panose="02000000000000000000" pitchFamily="2" charset="0"/>
                <a:ea typeface="Roboto Condensed" panose="02000000000000000000" pitchFamily="2" charset="0"/>
              </a:rPr>
              <a:t>“</a:t>
            </a:r>
            <a:r>
              <a:rPr lang="en-US" b="0" i="1" dirty="0">
                <a:solidFill>
                  <a:srgbClr val="535B60"/>
                </a:solidFill>
                <a:effectLst/>
                <a:latin typeface="Roboto Condensed" panose="02000000000000000000" pitchFamily="2" charset="0"/>
                <a:ea typeface="Roboto Condensed" panose="02000000000000000000" pitchFamily="2" charset="0"/>
              </a:rPr>
              <a:t>In CGAL, we write the high-level algorithms in terms of a well-chosen set of basic questions (where is a point with respect to a line?) and basic objects (like a circle through three points) Doing this in the right way is not always easy, but once it is done, we have outsourced all the numerical issues,  and we only have to make sure that the part of CGAL concerned with the basics returns correct results” *.</a:t>
            </a:r>
          </a:p>
          <a:p>
            <a:pPr marL="177800" indent="0">
              <a:buNone/>
            </a:pPr>
            <a:endParaRPr lang="en-US" i="1" dirty="0">
              <a:solidFill>
                <a:srgbClr val="535B60"/>
              </a:solidFill>
              <a:latin typeface="Roboto Condensed" panose="02000000000000000000" pitchFamily="2" charset="0"/>
              <a:ea typeface="Roboto Condensed" panose="02000000000000000000" pitchFamily="2" charset="0"/>
            </a:endParaRPr>
          </a:p>
        </p:txBody>
      </p:sp>
      <p:sp>
        <p:nvSpPr>
          <p:cNvPr id="3" name="Title 2">
            <a:extLst>
              <a:ext uri="{FF2B5EF4-FFF2-40B4-BE49-F238E27FC236}">
                <a16:creationId xmlns:a16="http://schemas.microsoft.com/office/drawing/2014/main" id="{D1AF9188-8D0A-451B-A9CB-0AC2616363CF}"/>
              </a:ext>
            </a:extLst>
          </p:cNvPr>
          <p:cNvSpPr>
            <a:spLocks noGrp="1"/>
          </p:cNvSpPr>
          <p:nvPr>
            <p:ph type="ctrTitle"/>
          </p:nvPr>
        </p:nvSpPr>
        <p:spPr/>
        <p:txBody>
          <a:bodyPr/>
          <a:lstStyle/>
          <a:p>
            <a:r>
              <a:rPr lang="en-US" dirty="0"/>
              <a:t>How CGAL solves this</a:t>
            </a:r>
          </a:p>
        </p:txBody>
      </p:sp>
      <p:sp>
        <p:nvSpPr>
          <p:cNvPr id="4" name="Title 2">
            <a:extLst>
              <a:ext uri="{FF2B5EF4-FFF2-40B4-BE49-F238E27FC236}">
                <a16:creationId xmlns:a16="http://schemas.microsoft.com/office/drawing/2014/main" id="{0209F6F9-4A27-43C8-9F2E-142B19D634B8}"/>
              </a:ext>
            </a:extLst>
          </p:cNvPr>
          <p:cNvSpPr txBox="1">
            <a:spLocks/>
          </p:cNvSpPr>
          <p:nvPr/>
        </p:nvSpPr>
        <p:spPr>
          <a:xfrm>
            <a:off x="1964849" y="726230"/>
            <a:ext cx="5214300" cy="4396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en-US" sz="1800" b="0" dirty="0"/>
              <a:t>Exact Geometry computation</a:t>
            </a:r>
          </a:p>
          <a:p>
            <a:endParaRPr lang="en-US" sz="1800" b="0" dirty="0"/>
          </a:p>
        </p:txBody>
      </p:sp>
      <p:sp>
        <p:nvSpPr>
          <p:cNvPr id="5" name="Text Placeholder 1">
            <a:extLst>
              <a:ext uri="{FF2B5EF4-FFF2-40B4-BE49-F238E27FC236}">
                <a16:creationId xmlns:a16="http://schemas.microsoft.com/office/drawing/2014/main" id="{197754A3-8684-4C7D-9ABD-249D0E90966A}"/>
              </a:ext>
            </a:extLst>
          </p:cNvPr>
          <p:cNvSpPr txBox="1">
            <a:spLocks/>
          </p:cNvSpPr>
          <p:nvPr/>
        </p:nvSpPr>
        <p:spPr>
          <a:xfrm>
            <a:off x="4891919" y="4809650"/>
            <a:ext cx="3718681" cy="2652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177800" indent="0">
              <a:buNone/>
            </a:pPr>
            <a:r>
              <a:rPr lang="en-US" sz="1050" b="1" i="1" dirty="0">
                <a:solidFill>
                  <a:schemeClr val="tx1"/>
                </a:solidFill>
                <a:latin typeface="Roboto Condensed" panose="02000000000000000000" pitchFamily="2" charset="0"/>
                <a:ea typeface="Roboto Condensed" panose="02000000000000000000" pitchFamily="2" charset="0"/>
              </a:rPr>
              <a:t>* CGAL website on </a:t>
            </a:r>
            <a:r>
              <a:rPr lang="es-ES" sz="1050" b="1" i="1" dirty="0">
                <a:solidFill>
                  <a:schemeClr val="tx1"/>
                </a:solidFill>
                <a:effectLst/>
                <a:latin typeface="Roboto Condensed" panose="02000000000000000000" pitchFamily="2" charset="0"/>
                <a:ea typeface="Roboto Condensed" panose="02000000000000000000" pitchFamily="2" charset="0"/>
              </a:rPr>
              <a:t>The Exact Computation Paradigm</a:t>
            </a:r>
          </a:p>
          <a:p>
            <a:pPr marL="177800" indent="0">
              <a:buFont typeface="Nunito Light"/>
              <a:buNone/>
            </a:pPr>
            <a:endParaRPr lang="en-US" b="1" i="1" dirty="0">
              <a:solidFill>
                <a:schemeClr val="tx1"/>
              </a:solidFill>
              <a:latin typeface="Roboto Condensed" panose="02000000000000000000" pitchFamily="2" charset="0"/>
              <a:ea typeface="Roboto Condensed" panose="02000000000000000000" pitchFamily="2" charset="0"/>
            </a:endParaRPr>
          </a:p>
        </p:txBody>
      </p:sp>
      <p:pic>
        <p:nvPicPr>
          <p:cNvPr id="11" name="Audio 10">
            <a:hlinkClick r:id="" action="ppaction://media"/>
            <a:extLst>
              <a:ext uri="{FF2B5EF4-FFF2-40B4-BE49-F238E27FC236}">
                <a16:creationId xmlns:a16="http://schemas.microsoft.com/office/drawing/2014/main" id="{166D7FAB-7D77-4160-A2E8-FACBF949C04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909752705"/>
      </p:ext>
    </p:extLst>
  </p:cSld>
  <p:clrMapOvr>
    <a:masterClrMapping/>
  </p:clrMapOvr>
  <mc:AlternateContent xmlns:mc="http://schemas.openxmlformats.org/markup-compatibility/2006">
    <mc:Choice xmlns:p14="http://schemas.microsoft.com/office/powerpoint/2010/main" Requires="p14">
      <p:transition spd="slow" p14:dur="2000" advTm="44046"/>
    </mc:Choice>
    <mc:Fallback>
      <p:transition spd="slow" advTm="440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1AF9188-8D0A-451B-A9CB-0AC2616363CF}"/>
              </a:ext>
            </a:extLst>
          </p:cNvPr>
          <p:cNvSpPr>
            <a:spLocks noGrp="1"/>
          </p:cNvSpPr>
          <p:nvPr>
            <p:ph type="ctrTitle"/>
          </p:nvPr>
        </p:nvSpPr>
        <p:spPr/>
        <p:txBody>
          <a:bodyPr/>
          <a:lstStyle/>
          <a:p>
            <a:r>
              <a:rPr lang="en-US" dirty="0"/>
              <a:t>How CGAL solves this</a:t>
            </a:r>
          </a:p>
        </p:txBody>
      </p:sp>
      <p:sp>
        <p:nvSpPr>
          <p:cNvPr id="4" name="Title 2">
            <a:extLst>
              <a:ext uri="{FF2B5EF4-FFF2-40B4-BE49-F238E27FC236}">
                <a16:creationId xmlns:a16="http://schemas.microsoft.com/office/drawing/2014/main" id="{0209F6F9-4A27-43C8-9F2E-142B19D634B8}"/>
              </a:ext>
            </a:extLst>
          </p:cNvPr>
          <p:cNvSpPr txBox="1">
            <a:spLocks/>
          </p:cNvSpPr>
          <p:nvPr/>
        </p:nvSpPr>
        <p:spPr>
          <a:xfrm>
            <a:off x="1964849" y="726230"/>
            <a:ext cx="5214300" cy="4396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en-US" sz="1800" b="0" dirty="0"/>
              <a:t>Exact Geometry computation</a:t>
            </a:r>
          </a:p>
          <a:p>
            <a:endParaRPr lang="en-US" sz="1800" b="0" dirty="0"/>
          </a:p>
        </p:txBody>
      </p:sp>
      <p:sp>
        <p:nvSpPr>
          <p:cNvPr id="7" name="Text Placeholder 6">
            <a:extLst>
              <a:ext uri="{FF2B5EF4-FFF2-40B4-BE49-F238E27FC236}">
                <a16:creationId xmlns:a16="http://schemas.microsoft.com/office/drawing/2014/main" id="{AA53E59D-4B97-49D3-BBCA-10ACC035F089}"/>
              </a:ext>
            </a:extLst>
          </p:cNvPr>
          <p:cNvSpPr>
            <a:spLocks noGrp="1"/>
          </p:cNvSpPr>
          <p:nvPr>
            <p:ph type="body" idx="1"/>
          </p:nvPr>
        </p:nvSpPr>
        <p:spPr/>
        <p:txBody>
          <a:bodyPr/>
          <a:lstStyle/>
          <a:p>
            <a:pPr marL="177800" indent="0">
              <a:buNone/>
            </a:pPr>
            <a:r>
              <a:rPr lang="en-US" dirty="0">
                <a:latin typeface="Roboto Condensed Light" panose="02000000000000000000" pitchFamily="2" charset="0"/>
                <a:ea typeface="Roboto Condensed Light" panose="02000000000000000000" pitchFamily="2" charset="0"/>
              </a:rPr>
              <a:t>To ensure predicates correctness, CGAL uses different tools:</a:t>
            </a:r>
          </a:p>
          <a:p>
            <a:pPr marL="349250" indent="-171450">
              <a:buFont typeface="Arial" panose="020B0604020202020204" pitchFamily="34" charset="0"/>
              <a:buChar char="•"/>
            </a:pPr>
            <a:r>
              <a:rPr lang="en-US" dirty="0">
                <a:latin typeface="Roboto Condensed" panose="02000000000000000000" pitchFamily="2" charset="0"/>
                <a:ea typeface="Roboto Condensed" panose="02000000000000000000" pitchFamily="2" charset="0"/>
              </a:rPr>
              <a:t>multiple precision rational, floating point and algebraic numbers </a:t>
            </a:r>
            <a:r>
              <a:rPr lang="en-US" dirty="0">
                <a:latin typeface="Roboto Condensed Light" panose="02000000000000000000" pitchFamily="2" charset="0"/>
                <a:ea typeface="Roboto Condensed Light" panose="02000000000000000000" pitchFamily="2" charset="0"/>
              </a:rPr>
              <a:t>(single numbers stored on vectors to provide much higher precision)</a:t>
            </a:r>
          </a:p>
          <a:p>
            <a:pPr marL="349250" indent="-171450">
              <a:buFont typeface="Arial" panose="020B0604020202020204" pitchFamily="34" charset="0"/>
              <a:buChar char="•"/>
            </a:pPr>
            <a:r>
              <a:rPr lang="en-US" dirty="0">
                <a:latin typeface="Roboto Condensed" panose="02000000000000000000" pitchFamily="2" charset="0"/>
                <a:ea typeface="Roboto Condensed" panose="02000000000000000000" pitchFamily="2" charset="0"/>
              </a:rPr>
              <a:t>interval arithmetic </a:t>
            </a:r>
            <a:r>
              <a:rPr lang="en-US" dirty="0">
                <a:latin typeface="Roboto Condensed Light" panose="02000000000000000000" pitchFamily="2" charset="0"/>
                <a:ea typeface="Roboto Condensed Light" panose="02000000000000000000" pitchFamily="2" charset="0"/>
              </a:rPr>
              <a:t>(compute upper and lower bound for variables)</a:t>
            </a:r>
            <a:endParaRPr lang="en-US" dirty="0">
              <a:latin typeface="Roboto Condensed" panose="02000000000000000000" pitchFamily="2" charset="0"/>
              <a:ea typeface="Roboto Condensed" panose="02000000000000000000" pitchFamily="2" charset="0"/>
            </a:endParaRPr>
          </a:p>
          <a:p>
            <a:pPr marL="349250" indent="-171450">
              <a:buFont typeface="Arial" panose="020B0604020202020204" pitchFamily="34" charset="0"/>
              <a:buChar char="•"/>
            </a:pPr>
            <a:r>
              <a:rPr lang="en-US" dirty="0">
                <a:latin typeface="Roboto Condensed" panose="02000000000000000000" pitchFamily="2" charset="0"/>
                <a:ea typeface="Roboto Condensed" panose="02000000000000000000" pitchFamily="2" charset="0"/>
              </a:rPr>
              <a:t>static analysis of roundoff-error propagation</a:t>
            </a:r>
            <a:endParaRPr lang="en-US" i="1" dirty="0">
              <a:latin typeface="Roboto Condensed" panose="02000000000000000000" pitchFamily="2" charset="0"/>
              <a:ea typeface="Roboto Condensed" panose="02000000000000000000" pitchFamily="2" charset="0"/>
            </a:endParaRPr>
          </a:p>
          <a:p>
            <a:pPr marL="177800" indent="0">
              <a:buNone/>
            </a:pPr>
            <a:endParaRPr lang="en-US" sz="1400" dirty="0">
              <a:latin typeface="Roboto Condensed" panose="02000000000000000000" pitchFamily="2" charset="0"/>
              <a:ea typeface="Roboto Condensed" panose="02000000000000000000" pitchFamily="2" charset="0"/>
            </a:endParaRPr>
          </a:p>
          <a:p>
            <a:pPr marL="177800" indent="0">
              <a:buNone/>
            </a:pPr>
            <a:r>
              <a:rPr lang="en-US" sz="1600" dirty="0">
                <a:latin typeface="Roboto Condensed" panose="02000000000000000000" pitchFamily="2" charset="0"/>
                <a:ea typeface="Roboto Condensed" panose="02000000000000000000" pitchFamily="2" charset="0"/>
              </a:rPr>
              <a:t>How predicates work</a:t>
            </a:r>
            <a:endParaRPr lang="en-US" sz="1400" dirty="0">
              <a:latin typeface="Roboto Condensed" panose="02000000000000000000" pitchFamily="2" charset="0"/>
              <a:ea typeface="Roboto Condensed" panose="02000000000000000000" pitchFamily="2" charset="0"/>
            </a:endParaRPr>
          </a:p>
          <a:p>
            <a:pPr marL="177800" indent="0">
              <a:buNone/>
            </a:pPr>
            <a:r>
              <a:rPr lang="en-US" dirty="0">
                <a:latin typeface="Roboto Condensed" panose="02000000000000000000" pitchFamily="2" charset="0"/>
                <a:ea typeface="Roboto Condensed" panose="02000000000000000000" pitchFamily="2" charset="0"/>
              </a:rPr>
              <a:t>Filtered_predicate</a:t>
            </a:r>
            <a:r>
              <a:rPr lang="en-US" i="1" dirty="0">
                <a:latin typeface="Roboto Condensed" panose="02000000000000000000" pitchFamily="2" charset="0"/>
                <a:ea typeface="Roboto Condensed" panose="02000000000000000000" pitchFamily="2" charset="0"/>
              </a:rPr>
              <a:t>&lt;predicate</a:t>
            </a:r>
            <a:r>
              <a:rPr lang="en-US" dirty="0">
                <a:latin typeface="Roboto Condensed" panose="02000000000000000000" pitchFamily="2" charset="0"/>
                <a:ea typeface="Roboto Condensed" panose="02000000000000000000" pitchFamily="2" charset="0"/>
              </a:rPr>
              <a:t>&gt;</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Tries the predicate instantiated within the intervals</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In case of uncertainty, increase the precision of the predicate using multiple precision arithmetic</a:t>
            </a:r>
          </a:p>
          <a:p>
            <a:pPr marL="177800" indent="0">
              <a:buNone/>
            </a:pPr>
            <a:r>
              <a:rPr lang="en-US" dirty="0">
                <a:latin typeface="Roboto Condensed" panose="02000000000000000000" pitchFamily="2" charset="0"/>
                <a:ea typeface="Roboto Condensed" panose="02000000000000000000" pitchFamily="2" charset="0"/>
              </a:rPr>
              <a:t>Performance boosts</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Using static error analysis</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Increasing precision progressively using filters, instead of jumping directly to the highest precision </a:t>
            </a:r>
          </a:p>
          <a:p>
            <a:pPr marL="349250" indent="-171450">
              <a:buFont typeface="Arial" panose="020B0604020202020204" pitchFamily="34" charset="0"/>
              <a:buChar char="•"/>
            </a:pPr>
            <a:endParaRPr lang="en-US" dirty="0">
              <a:latin typeface="Roboto Condensed" panose="02000000000000000000" pitchFamily="2" charset="0"/>
              <a:ea typeface="Roboto Condensed" panose="02000000000000000000" pitchFamily="2" charset="0"/>
            </a:endParaRPr>
          </a:p>
        </p:txBody>
      </p:sp>
      <p:pic>
        <p:nvPicPr>
          <p:cNvPr id="9" name="Audio 8">
            <a:hlinkClick r:id="" action="ppaction://media"/>
            <a:extLst>
              <a:ext uri="{FF2B5EF4-FFF2-40B4-BE49-F238E27FC236}">
                <a16:creationId xmlns:a16="http://schemas.microsoft.com/office/drawing/2014/main" id="{F3E6E153-CE18-4E02-B0A0-B6D3E6F0A3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415792841"/>
      </p:ext>
    </p:extLst>
  </p:cSld>
  <p:clrMapOvr>
    <a:masterClrMapping/>
  </p:clrMapOvr>
  <mc:AlternateContent xmlns:mc="http://schemas.openxmlformats.org/markup-compatibility/2006">
    <mc:Choice xmlns:p14="http://schemas.microsoft.com/office/powerpoint/2010/main" Requires="p14">
      <p:transition spd="slow" p14:dur="2000" advTm="48470"/>
    </mc:Choice>
    <mc:Fallback>
      <p:transition spd="slow" advTm="484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1AF9188-8D0A-451B-A9CB-0AC2616363CF}"/>
              </a:ext>
            </a:extLst>
          </p:cNvPr>
          <p:cNvSpPr>
            <a:spLocks noGrp="1"/>
          </p:cNvSpPr>
          <p:nvPr>
            <p:ph type="ctrTitle"/>
          </p:nvPr>
        </p:nvSpPr>
        <p:spPr/>
        <p:txBody>
          <a:bodyPr/>
          <a:lstStyle/>
          <a:p>
            <a:r>
              <a:rPr lang="en-US" dirty="0"/>
              <a:t>How CGAL solves this</a:t>
            </a:r>
          </a:p>
        </p:txBody>
      </p:sp>
      <p:sp>
        <p:nvSpPr>
          <p:cNvPr id="4" name="Title 2">
            <a:extLst>
              <a:ext uri="{FF2B5EF4-FFF2-40B4-BE49-F238E27FC236}">
                <a16:creationId xmlns:a16="http://schemas.microsoft.com/office/drawing/2014/main" id="{0209F6F9-4A27-43C8-9F2E-142B19D634B8}"/>
              </a:ext>
            </a:extLst>
          </p:cNvPr>
          <p:cNvSpPr txBox="1">
            <a:spLocks/>
          </p:cNvSpPr>
          <p:nvPr/>
        </p:nvSpPr>
        <p:spPr>
          <a:xfrm>
            <a:off x="1964849" y="726230"/>
            <a:ext cx="5214300" cy="4396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en-US" sz="1800" b="0" dirty="0"/>
              <a:t>Exact Geometry computation</a:t>
            </a:r>
          </a:p>
          <a:p>
            <a:endParaRPr lang="en-US" sz="1800" b="0" dirty="0"/>
          </a:p>
        </p:txBody>
      </p:sp>
      <p:sp>
        <p:nvSpPr>
          <p:cNvPr id="7" name="Text Placeholder 6">
            <a:extLst>
              <a:ext uri="{FF2B5EF4-FFF2-40B4-BE49-F238E27FC236}">
                <a16:creationId xmlns:a16="http://schemas.microsoft.com/office/drawing/2014/main" id="{AA53E59D-4B97-49D3-BBCA-10ACC035F089}"/>
              </a:ext>
            </a:extLst>
          </p:cNvPr>
          <p:cNvSpPr>
            <a:spLocks noGrp="1"/>
          </p:cNvSpPr>
          <p:nvPr>
            <p:ph type="body" idx="1"/>
          </p:nvPr>
        </p:nvSpPr>
        <p:spPr/>
        <p:txBody>
          <a:bodyPr/>
          <a:lstStyle/>
          <a:p>
            <a:pPr marL="177800" indent="0">
              <a:buNone/>
            </a:pPr>
            <a:r>
              <a:rPr lang="en-US" dirty="0">
                <a:latin typeface="Roboto Condensed Light" panose="02000000000000000000" pitchFamily="2" charset="0"/>
                <a:ea typeface="Roboto Condensed Light" panose="02000000000000000000" pitchFamily="2" charset="0"/>
              </a:rPr>
              <a:t>To ensure predicates correctness, CGAL uses different tools:</a:t>
            </a:r>
          </a:p>
          <a:p>
            <a:pPr marL="349250" indent="-171450">
              <a:buFont typeface="Arial" panose="020B0604020202020204" pitchFamily="34" charset="0"/>
              <a:buChar char="•"/>
            </a:pPr>
            <a:r>
              <a:rPr lang="en-US" dirty="0">
                <a:latin typeface="Roboto Condensed" panose="02000000000000000000" pitchFamily="2" charset="0"/>
                <a:ea typeface="Roboto Condensed" panose="02000000000000000000" pitchFamily="2" charset="0"/>
              </a:rPr>
              <a:t>multiple precision rational, floating point and algebraic numbers </a:t>
            </a:r>
            <a:r>
              <a:rPr lang="en-US" dirty="0">
                <a:latin typeface="Roboto Condensed Light" panose="02000000000000000000" pitchFamily="2" charset="0"/>
                <a:ea typeface="Roboto Condensed Light" panose="02000000000000000000" pitchFamily="2" charset="0"/>
              </a:rPr>
              <a:t>(single numbers stored on vectors to provide much higher precision)</a:t>
            </a:r>
          </a:p>
          <a:p>
            <a:pPr marL="349250" indent="-171450">
              <a:buFont typeface="Arial" panose="020B0604020202020204" pitchFamily="34" charset="0"/>
              <a:buChar char="•"/>
            </a:pPr>
            <a:r>
              <a:rPr lang="en-US" dirty="0">
                <a:latin typeface="Roboto Condensed" panose="02000000000000000000" pitchFamily="2" charset="0"/>
                <a:ea typeface="Roboto Condensed" panose="02000000000000000000" pitchFamily="2" charset="0"/>
              </a:rPr>
              <a:t>interval arithmetic </a:t>
            </a:r>
            <a:r>
              <a:rPr lang="en-US" dirty="0">
                <a:latin typeface="Roboto Condensed Light" panose="02000000000000000000" pitchFamily="2" charset="0"/>
                <a:ea typeface="Roboto Condensed Light" panose="02000000000000000000" pitchFamily="2" charset="0"/>
              </a:rPr>
              <a:t>(compute upper and lower bound for variables)</a:t>
            </a:r>
            <a:endParaRPr lang="en-US" dirty="0">
              <a:latin typeface="Roboto Condensed" panose="02000000000000000000" pitchFamily="2" charset="0"/>
              <a:ea typeface="Roboto Condensed" panose="02000000000000000000" pitchFamily="2" charset="0"/>
            </a:endParaRPr>
          </a:p>
          <a:p>
            <a:pPr marL="349250" indent="-171450">
              <a:buFont typeface="Arial" panose="020B0604020202020204" pitchFamily="34" charset="0"/>
              <a:buChar char="•"/>
            </a:pPr>
            <a:r>
              <a:rPr lang="en-US" dirty="0">
                <a:latin typeface="Roboto Condensed" panose="02000000000000000000" pitchFamily="2" charset="0"/>
                <a:ea typeface="Roboto Condensed" panose="02000000000000000000" pitchFamily="2" charset="0"/>
              </a:rPr>
              <a:t>static analysis of roundoff-error propagation</a:t>
            </a:r>
            <a:endParaRPr lang="en-US" i="1" dirty="0">
              <a:latin typeface="Roboto Condensed" panose="02000000000000000000" pitchFamily="2" charset="0"/>
              <a:ea typeface="Roboto Condensed" panose="02000000000000000000" pitchFamily="2" charset="0"/>
            </a:endParaRPr>
          </a:p>
          <a:p>
            <a:pPr marL="177800" indent="0">
              <a:buNone/>
            </a:pPr>
            <a:endParaRPr lang="en-US" sz="1400" dirty="0">
              <a:latin typeface="Roboto Condensed" panose="02000000000000000000" pitchFamily="2" charset="0"/>
              <a:ea typeface="Roboto Condensed" panose="02000000000000000000" pitchFamily="2" charset="0"/>
            </a:endParaRPr>
          </a:p>
          <a:p>
            <a:pPr marL="177800" indent="0">
              <a:buNone/>
            </a:pPr>
            <a:r>
              <a:rPr lang="en-US" sz="1600" dirty="0">
                <a:latin typeface="Roboto Condensed" panose="02000000000000000000" pitchFamily="2" charset="0"/>
                <a:ea typeface="Roboto Condensed" panose="02000000000000000000" pitchFamily="2" charset="0"/>
              </a:rPr>
              <a:t>How predicates work</a:t>
            </a:r>
            <a:endParaRPr lang="en-US" sz="1400" dirty="0">
              <a:latin typeface="Roboto Condensed" panose="02000000000000000000" pitchFamily="2" charset="0"/>
              <a:ea typeface="Roboto Condensed" panose="02000000000000000000" pitchFamily="2" charset="0"/>
            </a:endParaRPr>
          </a:p>
          <a:p>
            <a:pPr marL="177800" indent="0">
              <a:buNone/>
            </a:pPr>
            <a:r>
              <a:rPr lang="en-US" dirty="0">
                <a:latin typeface="Roboto Condensed" panose="02000000000000000000" pitchFamily="2" charset="0"/>
                <a:ea typeface="Roboto Condensed" panose="02000000000000000000" pitchFamily="2" charset="0"/>
              </a:rPr>
              <a:t>Filtered_predicate</a:t>
            </a:r>
            <a:r>
              <a:rPr lang="en-US" i="1" dirty="0">
                <a:latin typeface="Roboto Condensed" panose="02000000000000000000" pitchFamily="2" charset="0"/>
                <a:ea typeface="Roboto Condensed" panose="02000000000000000000" pitchFamily="2" charset="0"/>
              </a:rPr>
              <a:t>&lt;predicate</a:t>
            </a:r>
            <a:r>
              <a:rPr lang="en-US" dirty="0">
                <a:latin typeface="Roboto Condensed" panose="02000000000000000000" pitchFamily="2" charset="0"/>
                <a:ea typeface="Roboto Condensed" panose="02000000000000000000" pitchFamily="2" charset="0"/>
              </a:rPr>
              <a:t>&gt;</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Tries the predicate instantiated within the intervals</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In case of uncertainty, increase the precision of the predicate using multiple precision arithmetic</a:t>
            </a:r>
          </a:p>
          <a:p>
            <a:pPr marL="177800" indent="0">
              <a:buNone/>
            </a:pPr>
            <a:r>
              <a:rPr lang="en-US" dirty="0">
                <a:latin typeface="Roboto Condensed" panose="02000000000000000000" pitchFamily="2" charset="0"/>
                <a:ea typeface="Roboto Condensed" panose="02000000000000000000" pitchFamily="2" charset="0"/>
              </a:rPr>
              <a:t>Performance boosts</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Using static error analysis</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Increasing precision progressively using filters, instead of jumping directly to the highest precision </a:t>
            </a:r>
          </a:p>
          <a:p>
            <a:pPr marL="349250" indent="-171450">
              <a:buFont typeface="Arial" panose="020B0604020202020204" pitchFamily="34" charset="0"/>
              <a:buChar char="•"/>
            </a:pPr>
            <a:endParaRPr lang="en-US" dirty="0">
              <a:latin typeface="Roboto Condensed" panose="02000000000000000000" pitchFamily="2" charset="0"/>
              <a:ea typeface="Roboto Condensed" panose="02000000000000000000" pitchFamily="2" charset="0"/>
            </a:endParaRPr>
          </a:p>
        </p:txBody>
      </p:sp>
      <p:pic>
        <p:nvPicPr>
          <p:cNvPr id="20" name="Audio 19">
            <a:hlinkClick r:id="" action="ppaction://media"/>
            <a:extLst>
              <a:ext uri="{FF2B5EF4-FFF2-40B4-BE49-F238E27FC236}">
                <a16:creationId xmlns:a16="http://schemas.microsoft.com/office/drawing/2014/main" id="{A01B5012-A195-4001-A400-99D180F2619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195410165"/>
      </p:ext>
    </p:extLst>
  </p:cSld>
  <p:clrMapOvr>
    <a:masterClrMapping/>
  </p:clrMapOvr>
  <mc:AlternateContent xmlns:mc="http://schemas.openxmlformats.org/markup-compatibility/2006">
    <mc:Choice xmlns:p14="http://schemas.microsoft.com/office/powerpoint/2010/main" Requires="p14">
      <p:transition spd="slow" p14:dur="2000" advTm="32040"/>
    </mc:Choice>
    <mc:Fallback>
      <p:transition spd="slow" advTm="320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1AF9188-8D0A-451B-A9CB-0AC2616363CF}"/>
              </a:ext>
            </a:extLst>
          </p:cNvPr>
          <p:cNvSpPr>
            <a:spLocks noGrp="1"/>
          </p:cNvSpPr>
          <p:nvPr>
            <p:ph type="ctrTitle"/>
          </p:nvPr>
        </p:nvSpPr>
        <p:spPr/>
        <p:txBody>
          <a:bodyPr/>
          <a:lstStyle/>
          <a:p>
            <a:r>
              <a:rPr lang="en-US" dirty="0"/>
              <a:t>How CGAL solves this</a:t>
            </a:r>
          </a:p>
        </p:txBody>
      </p:sp>
      <p:sp>
        <p:nvSpPr>
          <p:cNvPr id="4" name="Title 2">
            <a:extLst>
              <a:ext uri="{FF2B5EF4-FFF2-40B4-BE49-F238E27FC236}">
                <a16:creationId xmlns:a16="http://schemas.microsoft.com/office/drawing/2014/main" id="{0209F6F9-4A27-43C8-9F2E-142B19D634B8}"/>
              </a:ext>
            </a:extLst>
          </p:cNvPr>
          <p:cNvSpPr txBox="1">
            <a:spLocks/>
          </p:cNvSpPr>
          <p:nvPr/>
        </p:nvSpPr>
        <p:spPr>
          <a:xfrm>
            <a:off x="1964849" y="726230"/>
            <a:ext cx="5214300" cy="4396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r>
              <a:rPr lang="en-US" sz="1800" b="0" dirty="0"/>
              <a:t>Exact Geometry computation</a:t>
            </a:r>
          </a:p>
          <a:p>
            <a:endParaRPr lang="en-US" sz="1800" b="0" dirty="0"/>
          </a:p>
        </p:txBody>
      </p:sp>
      <p:sp>
        <p:nvSpPr>
          <p:cNvPr id="7" name="Text Placeholder 6">
            <a:extLst>
              <a:ext uri="{FF2B5EF4-FFF2-40B4-BE49-F238E27FC236}">
                <a16:creationId xmlns:a16="http://schemas.microsoft.com/office/drawing/2014/main" id="{AA53E59D-4B97-49D3-BBCA-10ACC035F089}"/>
              </a:ext>
            </a:extLst>
          </p:cNvPr>
          <p:cNvSpPr>
            <a:spLocks noGrp="1"/>
          </p:cNvSpPr>
          <p:nvPr>
            <p:ph type="body" idx="1"/>
          </p:nvPr>
        </p:nvSpPr>
        <p:spPr/>
        <p:txBody>
          <a:bodyPr/>
          <a:lstStyle/>
          <a:p>
            <a:pPr marL="177800" indent="0">
              <a:buNone/>
            </a:pPr>
            <a:r>
              <a:rPr lang="en-US" dirty="0">
                <a:latin typeface="Roboto Condensed Light" panose="02000000000000000000" pitchFamily="2" charset="0"/>
                <a:ea typeface="Roboto Condensed Light" panose="02000000000000000000" pitchFamily="2" charset="0"/>
              </a:rPr>
              <a:t>To ensure predicates correctness, CGAL uses different tools:</a:t>
            </a:r>
          </a:p>
          <a:p>
            <a:pPr marL="349250" indent="-171450">
              <a:buFont typeface="Arial" panose="020B0604020202020204" pitchFamily="34" charset="0"/>
              <a:buChar char="•"/>
            </a:pPr>
            <a:r>
              <a:rPr lang="en-US" dirty="0">
                <a:latin typeface="Roboto Condensed" panose="02000000000000000000" pitchFamily="2" charset="0"/>
                <a:ea typeface="Roboto Condensed" panose="02000000000000000000" pitchFamily="2" charset="0"/>
              </a:rPr>
              <a:t>multiple precision rational, floating point and algebraic numbers </a:t>
            </a:r>
            <a:r>
              <a:rPr lang="en-US" dirty="0">
                <a:latin typeface="Roboto Condensed Light" panose="02000000000000000000" pitchFamily="2" charset="0"/>
                <a:ea typeface="Roboto Condensed Light" panose="02000000000000000000" pitchFamily="2" charset="0"/>
              </a:rPr>
              <a:t>(single numbers stored on vectors to provide much higher precision)</a:t>
            </a:r>
          </a:p>
          <a:p>
            <a:pPr marL="349250" indent="-171450">
              <a:buFont typeface="Arial" panose="020B0604020202020204" pitchFamily="34" charset="0"/>
              <a:buChar char="•"/>
            </a:pPr>
            <a:r>
              <a:rPr lang="en-US" dirty="0">
                <a:latin typeface="Roboto Condensed" panose="02000000000000000000" pitchFamily="2" charset="0"/>
                <a:ea typeface="Roboto Condensed" panose="02000000000000000000" pitchFamily="2" charset="0"/>
              </a:rPr>
              <a:t>interval arithmetic </a:t>
            </a:r>
            <a:r>
              <a:rPr lang="en-US" dirty="0">
                <a:latin typeface="Roboto Condensed Light" panose="02000000000000000000" pitchFamily="2" charset="0"/>
                <a:ea typeface="Roboto Condensed Light" panose="02000000000000000000" pitchFamily="2" charset="0"/>
              </a:rPr>
              <a:t>(compute upper and lower bound for variables)</a:t>
            </a:r>
            <a:endParaRPr lang="en-US" dirty="0">
              <a:latin typeface="Roboto Condensed" panose="02000000000000000000" pitchFamily="2" charset="0"/>
              <a:ea typeface="Roboto Condensed" panose="02000000000000000000" pitchFamily="2" charset="0"/>
            </a:endParaRPr>
          </a:p>
          <a:p>
            <a:pPr marL="349250" indent="-171450">
              <a:buFont typeface="Arial" panose="020B0604020202020204" pitchFamily="34" charset="0"/>
              <a:buChar char="•"/>
            </a:pPr>
            <a:r>
              <a:rPr lang="en-US" dirty="0">
                <a:latin typeface="Roboto Condensed" panose="02000000000000000000" pitchFamily="2" charset="0"/>
                <a:ea typeface="Roboto Condensed" panose="02000000000000000000" pitchFamily="2" charset="0"/>
              </a:rPr>
              <a:t>static analysis of roundoff-error propagation</a:t>
            </a:r>
            <a:endParaRPr lang="en-US" i="1" dirty="0">
              <a:latin typeface="Roboto Condensed" panose="02000000000000000000" pitchFamily="2" charset="0"/>
              <a:ea typeface="Roboto Condensed" panose="02000000000000000000" pitchFamily="2" charset="0"/>
            </a:endParaRPr>
          </a:p>
          <a:p>
            <a:pPr marL="177800" indent="0">
              <a:buNone/>
            </a:pPr>
            <a:endParaRPr lang="en-US" sz="1400" dirty="0">
              <a:latin typeface="Roboto Condensed" panose="02000000000000000000" pitchFamily="2" charset="0"/>
              <a:ea typeface="Roboto Condensed" panose="02000000000000000000" pitchFamily="2" charset="0"/>
            </a:endParaRPr>
          </a:p>
          <a:p>
            <a:pPr marL="177800" indent="0">
              <a:buNone/>
            </a:pPr>
            <a:r>
              <a:rPr lang="en-US" sz="1600" dirty="0">
                <a:latin typeface="Roboto Condensed" panose="02000000000000000000" pitchFamily="2" charset="0"/>
                <a:ea typeface="Roboto Condensed" panose="02000000000000000000" pitchFamily="2" charset="0"/>
              </a:rPr>
              <a:t>How predicates work</a:t>
            </a:r>
            <a:endParaRPr lang="en-US" sz="1400" dirty="0">
              <a:latin typeface="Roboto Condensed" panose="02000000000000000000" pitchFamily="2" charset="0"/>
              <a:ea typeface="Roboto Condensed" panose="02000000000000000000" pitchFamily="2" charset="0"/>
            </a:endParaRPr>
          </a:p>
          <a:p>
            <a:pPr marL="177800" indent="0">
              <a:buNone/>
            </a:pPr>
            <a:r>
              <a:rPr lang="en-US" dirty="0">
                <a:latin typeface="Roboto Condensed" panose="02000000000000000000" pitchFamily="2" charset="0"/>
                <a:ea typeface="Roboto Condensed" panose="02000000000000000000" pitchFamily="2" charset="0"/>
              </a:rPr>
              <a:t>Filtered_predicate</a:t>
            </a:r>
            <a:r>
              <a:rPr lang="en-US" i="1" dirty="0">
                <a:latin typeface="Roboto Condensed" panose="02000000000000000000" pitchFamily="2" charset="0"/>
                <a:ea typeface="Roboto Condensed" panose="02000000000000000000" pitchFamily="2" charset="0"/>
              </a:rPr>
              <a:t>&lt;predicate</a:t>
            </a:r>
            <a:r>
              <a:rPr lang="en-US" dirty="0">
                <a:latin typeface="Roboto Condensed" panose="02000000000000000000" pitchFamily="2" charset="0"/>
                <a:ea typeface="Roboto Condensed" panose="02000000000000000000" pitchFamily="2" charset="0"/>
              </a:rPr>
              <a:t>&gt;</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Tries the predicate instantiated within the intervals</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In case of uncertainty, increase the precision of the predicate using multiple precision arithmetic</a:t>
            </a:r>
          </a:p>
          <a:p>
            <a:pPr marL="177800" indent="0">
              <a:buNone/>
            </a:pPr>
            <a:r>
              <a:rPr lang="en-US" dirty="0">
                <a:latin typeface="Roboto Condensed" panose="02000000000000000000" pitchFamily="2" charset="0"/>
                <a:ea typeface="Roboto Condensed" panose="02000000000000000000" pitchFamily="2" charset="0"/>
              </a:rPr>
              <a:t>Performance boosts</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Using static error analysis</a:t>
            </a:r>
          </a:p>
          <a:p>
            <a:pPr marL="349250" indent="-171450">
              <a:buFont typeface="Arial" panose="020B0604020202020204" pitchFamily="34" charset="0"/>
              <a:buChar char="•"/>
            </a:pPr>
            <a:r>
              <a:rPr lang="en-US" dirty="0">
                <a:latin typeface="Roboto Condensed Light" panose="02000000000000000000" pitchFamily="2" charset="0"/>
                <a:ea typeface="Roboto Condensed Light" panose="02000000000000000000" pitchFamily="2" charset="0"/>
              </a:rPr>
              <a:t>Increasing precision progressively using filters, instead of jumping directly to the highest precision </a:t>
            </a:r>
          </a:p>
          <a:p>
            <a:pPr marL="349250" indent="-171450">
              <a:buFont typeface="Arial" panose="020B0604020202020204" pitchFamily="34" charset="0"/>
              <a:buChar char="•"/>
            </a:pPr>
            <a:endParaRPr lang="en-US" dirty="0">
              <a:latin typeface="Roboto Condensed" panose="02000000000000000000" pitchFamily="2" charset="0"/>
              <a:ea typeface="Roboto Condensed" panose="02000000000000000000" pitchFamily="2" charset="0"/>
            </a:endParaRPr>
          </a:p>
        </p:txBody>
      </p:sp>
      <p:pic>
        <p:nvPicPr>
          <p:cNvPr id="22" name="Audio 21">
            <a:hlinkClick r:id="" action="ppaction://media"/>
            <a:extLst>
              <a:ext uri="{FF2B5EF4-FFF2-40B4-BE49-F238E27FC236}">
                <a16:creationId xmlns:a16="http://schemas.microsoft.com/office/drawing/2014/main" id="{4AA765F5-DEA0-400E-95BC-752AAA1690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899471348"/>
      </p:ext>
    </p:extLst>
  </p:cSld>
  <p:clrMapOvr>
    <a:masterClrMapping/>
  </p:clrMapOvr>
  <mc:AlternateContent xmlns:mc="http://schemas.openxmlformats.org/markup-compatibility/2006">
    <mc:Choice xmlns:p14="http://schemas.microsoft.com/office/powerpoint/2010/main" Requires="p14">
      <p:transition spd="slow" p14:dur="2000" advTm="30006"/>
    </mc:Choice>
    <mc:Fallback>
      <p:transition spd="slow" advTm="300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9" name="Google Shape;159;p3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r>
              <a:rPr lang="en" dirty="0"/>
              <a:t>What’s CGAL</a:t>
            </a:r>
            <a:br>
              <a:rPr lang="en" dirty="0"/>
            </a:br>
            <a:endParaRPr dirty="0"/>
          </a:p>
        </p:txBody>
      </p:sp>
      <p:sp>
        <p:nvSpPr>
          <p:cNvPr id="3" name="Text Placeholder 2">
            <a:extLst>
              <a:ext uri="{FF2B5EF4-FFF2-40B4-BE49-F238E27FC236}">
                <a16:creationId xmlns:a16="http://schemas.microsoft.com/office/drawing/2014/main" id="{B5C1308B-B0DE-4ED2-AB5D-5517895351B9}"/>
              </a:ext>
            </a:extLst>
          </p:cNvPr>
          <p:cNvSpPr>
            <a:spLocks noGrp="1"/>
          </p:cNvSpPr>
          <p:nvPr>
            <p:ph type="body" idx="1"/>
          </p:nvPr>
        </p:nvSpPr>
        <p:spPr>
          <a:xfrm>
            <a:off x="870650" y="1104900"/>
            <a:ext cx="6919200" cy="3549900"/>
          </a:xfrm>
        </p:spPr>
        <p:txBody>
          <a:bodyPr/>
          <a:lstStyle/>
          <a:p>
            <a:pPr marL="177800" indent="0" algn="just">
              <a:buNone/>
            </a:pPr>
            <a:r>
              <a:rPr lang="en-US" sz="1400" b="0" i="0" dirty="0">
                <a:solidFill>
                  <a:schemeClr val="tx1"/>
                </a:solidFill>
                <a:effectLst/>
                <a:latin typeface="Roboto Condensed Light" panose="02000000000000000000" pitchFamily="2" charset="0"/>
                <a:ea typeface="Roboto Condensed Light" panose="02000000000000000000" pitchFamily="2" charset="0"/>
              </a:rPr>
              <a:t>The </a:t>
            </a:r>
            <a:r>
              <a:rPr lang="en-US" sz="1400" b="1" i="0" dirty="0">
                <a:solidFill>
                  <a:schemeClr val="tx1"/>
                </a:solidFill>
                <a:effectLst/>
                <a:latin typeface="Roboto Condensed" panose="02000000000000000000" pitchFamily="2" charset="0"/>
                <a:ea typeface="Roboto Condensed" panose="02000000000000000000" pitchFamily="2" charset="0"/>
              </a:rPr>
              <a:t>Computational Geometry Algorithms Library</a:t>
            </a:r>
            <a:r>
              <a:rPr lang="en-US" sz="1400" b="0" i="0" dirty="0">
                <a:solidFill>
                  <a:schemeClr val="tx1"/>
                </a:solidFill>
                <a:effectLst/>
                <a:latin typeface="Roboto Condensed" panose="02000000000000000000" pitchFamily="2" charset="0"/>
                <a:ea typeface="Roboto Condensed" panose="02000000000000000000" pitchFamily="2" charset="0"/>
              </a:rPr>
              <a:t> (</a:t>
            </a:r>
            <a:r>
              <a:rPr lang="en-US" sz="1400" b="1" i="0" dirty="0">
                <a:solidFill>
                  <a:schemeClr val="tx1"/>
                </a:solidFill>
                <a:effectLst/>
                <a:latin typeface="Roboto Condensed" panose="02000000000000000000" pitchFamily="2" charset="0"/>
                <a:ea typeface="Roboto Condensed" panose="02000000000000000000" pitchFamily="2" charset="0"/>
              </a:rPr>
              <a:t>CGAL</a:t>
            </a:r>
            <a:r>
              <a:rPr lang="en-US" sz="1400" b="0" i="0" dirty="0">
                <a:solidFill>
                  <a:schemeClr val="tx1"/>
                </a:solidFill>
                <a:effectLst/>
                <a:latin typeface="Roboto Condensed" panose="02000000000000000000" pitchFamily="2" charset="0"/>
                <a:ea typeface="Roboto Condensed" panose="02000000000000000000" pitchFamily="2" charset="0"/>
              </a:rPr>
              <a:t>) </a:t>
            </a:r>
            <a:r>
              <a:rPr lang="en-US" sz="1400" b="0" i="0" dirty="0">
                <a:solidFill>
                  <a:schemeClr val="tx1"/>
                </a:solidFill>
                <a:effectLst/>
                <a:latin typeface="Roboto Condensed Light" panose="02000000000000000000" pitchFamily="2" charset="0"/>
                <a:ea typeface="Roboto Condensed Light" panose="02000000000000000000" pitchFamily="2" charset="0"/>
              </a:rPr>
              <a:t>is an open source C++ software </a:t>
            </a:r>
            <a:r>
              <a:rPr lang="en-US" sz="1400" b="0" i="0" strike="noStrike" dirty="0">
                <a:solidFill>
                  <a:schemeClr val="tx1"/>
                </a:solidFill>
                <a:effectLst/>
                <a:latin typeface="Roboto Condensed Light" panose="02000000000000000000" pitchFamily="2" charset="0"/>
                <a:ea typeface="Roboto Condensed Light" panose="02000000000000000000" pitchFamily="2" charset="0"/>
              </a:rPr>
              <a:t>library</a:t>
            </a:r>
            <a:r>
              <a:rPr lang="en-US" sz="1400" b="0" i="0" dirty="0">
                <a:solidFill>
                  <a:schemeClr val="tx1"/>
                </a:solidFill>
                <a:effectLst/>
                <a:latin typeface="Roboto Condensed Light" panose="02000000000000000000" pitchFamily="2" charset="0"/>
                <a:ea typeface="Roboto Condensed Light" panose="02000000000000000000" pitchFamily="2" charset="0"/>
              </a:rPr>
              <a:t> of </a:t>
            </a:r>
            <a:r>
              <a:rPr lang="en-US" sz="1400" b="0" i="0" strike="noStrike" dirty="0">
                <a:solidFill>
                  <a:schemeClr val="tx1"/>
                </a:solidFill>
                <a:effectLst/>
                <a:latin typeface="Roboto Condensed Light" panose="02000000000000000000" pitchFamily="2" charset="0"/>
                <a:ea typeface="Roboto Condensed Light" panose="02000000000000000000" pitchFamily="2" charset="0"/>
              </a:rPr>
              <a:t>computational geometry</a:t>
            </a:r>
            <a:r>
              <a:rPr lang="en-US" sz="1400" b="0" i="0" dirty="0">
                <a:solidFill>
                  <a:schemeClr val="tx1"/>
                </a:solidFill>
                <a:effectLst/>
                <a:latin typeface="Roboto Condensed Light" panose="02000000000000000000" pitchFamily="2" charset="0"/>
                <a:ea typeface="Roboto Condensed Light" panose="02000000000000000000" pitchFamily="2" charset="0"/>
              </a:rPr>
              <a:t> </a:t>
            </a:r>
            <a:r>
              <a:rPr lang="en-US" sz="1400" b="0" i="0" strike="noStrike" dirty="0">
                <a:solidFill>
                  <a:schemeClr val="tx1"/>
                </a:solidFill>
                <a:effectLst/>
                <a:latin typeface="Roboto Condensed Light" panose="02000000000000000000" pitchFamily="2" charset="0"/>
                <a:ea typeface="Roboto Condensed Light" panose="02000000000000000000" pitchFamily="2" charset="0"/>
              </a:rPr>
              <a:t>algorithms</a:t>
            </a:r>
            <a:r>
              <a:rPr lang="en-US" sz="1400" strike="noStrike" dirty="0">
                <a:solidFill>
                  <a:schemeClr val="tx1"/>
                </a:solidFill>
                <a:latin typeface="Roboto Condensed Light" panose="02000000000000000000" pitchFamily="2" charset="0"/>
                <a:ea typeface="Roboto Condensed Light" panose="02000000000000000000" pitchFamily="2" charset="0"/>
              </a:rPr>
              <a:t>, </a:t>
            </a:r>
            <a:r>
              <a:rPr lang="en-US" sz="1400" dirty="0">
                <a:solidFill>
                  <a:schemeClr val="tx1"/>
                </a:solidFill>
                <a:latin typeface="Roboto Condensed Light" panose="02000000000000000000" pitchFamily="2" charset="0"/>
                <a:ea typeface="Roboto Condensed Light" panose="02000000000000000000" pitchFamily="2" charset="0"/>
              </a:rPr>
              <a:t>that offers a wide array of classes to help tackle different types of geometrical problems.</a:t>
            </a:r>
          </a:p>
          <a:p>
            <a:pPr marL="177800" indent="0" algn="just">
              <a:buNone/>
            </a:pPr>
            <a:endParaRPr lang="en-US" sz="1400" dirty="0">
              <a:solidFill>
                <a:schemeClr val="tx1"/>
              </a:solidFill>
              <a:latin typeface="Roboto Condensed Light" panose="02000000000000000000" pitchFamily="2" charset="0"/>
              <a:ea typeface="Roboto Condensed Light" panose="02000000000000000000" pitchFamily="2" charset="0"/>
            </a:endParaRPr>
          </a:p>
          <a:p>
            <a:pPr marL="177800" indent="0" algn="just">
              <a:buNone/>
            </a:pPr>
            <a:r>
              <a:rPr lang="en-US" sz="1400" b="0" i="0" dirty="0">
                <a:solidFill>
                  <a:schemeClr val="tx1"/>
                </a:solidFill>
                <a:effectLst/>
                <a:latin typeface="Roboto Condensed Light" panose="02000000000000000000" pitchFamily="2" charset="0"/>
                <a:ea typeface="Roboto Condensed Light" panose="02000000000000000000" pitchFamily="2" charset="0"/>
              </a:rPr>
              <a:t>CGAL is used in various areas needing geometric computation, such as </a:t>
            </a:r>
            <a:r>
              <a:rPr lang="en-US" sz="1400" b="1" i="0" dirty="0">
                <a:solidFill>
                  <a:schemeClr val="tx1"/>
                </a:solidFill>
                <a:effectLst/>
                <a:latin typeface="Roboto Condensed Light" panose="02000000000000000000" pitchFamily="2" charset="0"/>
                <a:ea typeface="Roboto Condensed Light" panose="02000000000000000000" pitchFamily="2" charset="0"/>
              </a:rPr>
              <a:t>geographic information systems, computer aided design, molecular biology, medical imaging, computer graphics, and robotics</a:t>
            </a:r>
            <a:r>
              <a:rPr lang="en-US" sz="1400" b="0" i="0" dirty="0">
                <a:solidFill>
                  <a:schemeClr val="tx1"/>
                </a:solidFill>
                <a:effectLst/>
                <a:latin typeface="Roboto Condensed Light" panose="02000000000000000000" pitchFamily="2" charset="0"/>
                <a:ea typeface="Roboto Condensed Light" panose="02000000000000000000" pitchFamily="2" charset="0"/>
              </a:rPr>
              <a:t>.</a:t>
            </a:r>
          </a:p>
          <a:p>
            <a:pPr marL="177800" indent="0" algn="just">
              <a:buNone/>
            </a:pPr>
            <a:endParaRPr lang="en-US" sz="1400" b="0" i="0" dirty="0">
              <a:solidFill>
                <a:schemeClr val="tx1"/>
              </a:solidFill>
              <a:effectLst/>
              <a:latin typeface="Roboto Condensed Light" panose="02000000000000000000" pitchFamily="2" charset="0"/>
              <a:ea typeface="Roboto Condensed Light" panose="02000000000000000000" pitchFamily="2" charset="0"/>
            </a:endParaRPr>
          </a:p>
          <a:p>
            <a:pPr marL="177800" indent="0" algn="just">
              <a:buNone/>
            </a:pPr>
            <a:r>
              <a:rPr lang="en-US" sz="1400" b="0" i="0" dirty="0">
                <a:solidFill>
                  <a:schemeClr val="tx1"/>
                </a:solidFill>
                <a:effectLst/>
                <a:latin typeface="Roboto Condensed Light" panose="02000000000000000000" pitchFamily="2" charset="0"/>
                <a:ea typeface="Roboto Condensed Light" panose="02000000000000000000" pitchFamily="2" charset="0"/>
              </a:rPr>
              <a:t>Even though CGAL is written in </a:t>
            </a:r>
            <a:r>
              <a:rPr lang="en-US" sz="1400" b="0" i="0" dirty="0">
                <a:solidFill>
                  <a:schemeClr val="tx1"/>
                </a:solidFill>
                <a:effectLst/>
                <a:latin typeface="Roboto Condensed" panose="02000000000000000000" pitchFamily="2" charset="0"/>
                <a:ea typeface="Roboto Condensed" panose="02000000000000000000" pitchFamily="2" charset="0"/>
              </a:rPr>
              <a:t>C++</a:t>
            </a:r>
            <a:r>
              <a:rPr lang="en-US" sz="1400" b="0" i="0" dirty="0">
                <a:solidFill>
                  <a:schemeClr val="tx1"/>
                </a:solidFill>
                <a:effectLst/>
                <a:latin typeface="Roboto Condensed Light" panose="02000000000000000000" pitchFamily="2" charset="0"/>
                <a:ea typeface="Roboto Condensed Light" panose="02000000000000000000" pitchFamily="2" charset="0"/>
              </a:rPr>
              <a:t>, thanks to </a:t>
            </a:r>
            <a:r>
              <a:rPr lang="en-US" sz="1400" b="0" i="0" dirty="0" err="1">
                <a:solidFill>
                  <a:schemeClr val="tx1"/>
                </a:solidFill>
                <a:effectLst/>
                <a:latin typeface="Roboto Condensed Light" panose="02000000000000000000" pitchFamily="2" charset="0"/>
                <a:ea typeface="Roboto Condensed Light" panose="02000000000000000000" pitchFamily="2" charset="0"/>
              </a:rPr>
              <a:t>Scilab</a:t>
            </a:r>
            <a:r>
              <a:rPr lang="en-US" sz="1400" b="0" i="0" dirty="0">
                <a:solidFill>
                  <a:schemeClr val="tx1"/>
                </a:solidFill>
                <a:effectLst/>
                <a:latin typeface="Roboto Condensed Light" panose="02000000000000000000" pitchFamily="2" charset="0"/>
                <a:ea typeface="Roboto Condensed Light" panose="02000000000000000000" pitchFamily="2" charset="0"/>
              </a:rPr>
              <a:t> bindings you can use the library in </a:t>
            </a:r>
            <a:r>
              <a:rPr lang="en-US" sz="1400" b="0" i="0" dirty="0">
                <a:solidFill>
                  <a:schemeClr val="tx1"/>
                </a:solidFill>
                <a:effectLst/>
                <a:latin typeface="Roboto Condensed" panose="02000000000000000000" pitchFamily="2" charset="0"/>
                <a:ea typeface="Roboto Condensed" panose="02000000000000000000" pitchFamily="2" charset="0"/>
              </a:rPr>
              <a:t>Python </a:t>
            </a:r>
            <a:r>
              <a:rPr lang="en-US" sz="1400" i="0" dirty="0">
                <a:solidFill>
                  <a:schemeClr val="tx1"/>
                </a:solidFill>
                <a:latin typeface="Roboto Condensed Light" panose="02000000000000000000" pitchFamily="2" charset="0"/>
                <a:ea typeface="Roboto Condensed Light" panose="02000000000000000000" pitchFamily="2" charset="0"/>
              </a:rPr>
              <a:t>(</a:t>
            </a:r>
            <a:r>
              <a:rPr lang="es-ES" sz="1400" i="1" dirty="0">
                <a:solidFill>
                  <a:schemeClr val="tx1">
                    <a:lumMod val="95000"/>
                    <a:lumOff val="5000"/>
                  </a:schemeClr>
                </a:solidFill>
                <a:latin typeface="Roboto Condensed Light" panose="02000000000000000000" pitchFamily="2" charset="0"/>
                <a:ea typeface="Roboto Condensed Light" panose="02000000000000000000" pitchFamily="2" charset="0"/>
              </a:rPr>
              <a:t>cgal-bindings) and </a:t>
            </a:r>
            <a:r>
              <a:rPr lang="es-ES" sz="1400" i="1" dirty="0">
                <a:solidFill>
                  <a:schemeClr val="tx1">
                    <a:lumMod val="95000"/>
                    <a:lumOff val="5000"/>
                  </a:schemeClr>
                </a:solidFill>
                <a:latin typeface="Roboto Condensed" panose="02000000000000000000" pitchFamily="2" charset="0"/>
                <a:ea typeface="Roboto Condensed" panose="02000000000000000000" pitchFamily="2" charset="0"/>
              </a:rPr>
              <a:t>Java</a:t>
            </a:r>
            <a:r>
              <a:rPr lang="es-ES" sz="1400" i="1" dirty="0">
                <a:solidFill>
                  <a:schemeClr val="tx1">
                    <a:lumMod val="95000"/>
                    <a:lumOff val="5000"/>
                  </a:schemeClr>
                </a:solidFill>
                <a:latin typeface="Roboto Condensed Light" panose="02000000000000000000" pitchFamily="2" charset="0"/>
                <a:ea typeface="Roboto Condensed Light" panose="02000000000000000000" pitchFamily="2" charset="0"/>
              </a:rPr>
              <a:t> (</a:t>
            </a:r>
            <a:r>
              <a:rPr lang="es-ES" sz="1400" i="1" dirty="0">
                <a:solidFill>
                  <a:schemeClr val="tx1">
                    <a:lumMod val="95000"/>
                    <a:lumOff val="5000"/>
                  </a:schemeClr>
                </a:solidFill>
                <a:effectLst/>
                <a:latin typeface="Roboto Condensed Light" panose="02000000000000000000" pitchFamily="2" charset="0"/>
                <a:ea typeface="Roboto Condensed Light" panose="02000000000000000000" pitchFamily="2" charset="0"/>
              </a:rPr>
              <a:t>SFCGAL</a:t>
            </a:r>
            <a:r>
              <a:rPr lang="es-ES" sz="1400" i="1" dirty="0">
                <a:solidFill>
                  <a:schemeClr val="tx1">
                    <a:lumMod val="95000"/>
                    <a:lumOff val="5000"/>
                  </a:schemeClr>
                </a:solidFill>
                <a:latin typeface="Roboto Condensed Light" panose="02000000000000000000" pitchFamily="2" charset="0"/>
                <a:ea typeface="Roboto Condensed Light" panose="02000000000000000000" pitchFamily="2" charset="0"/>
              </a:rPr>
              <a:t>)</a:t>
            </a:r>
            <a:endParaRPr lang="en-US" sz="1400" i="1" dirty="0">
              <a:solidFill>
                <a:schemeClr val="tx1">
                  <a:lumMod val="95000"/>
                  <a:lumOff val="5000"/>
                </a:schemeClr>
              </a:solidFill>
              <a:latin typeface="Roboto Condensed Light" panose="02000000000000000000" pitchFamily="2" charset="0"/>
              <a:ea typeface="Roboto Condensed Light" panose="02000000000000000000" pitchFamily="2" charset="0"/>
            </a:endParaRPr>
          </a:p>
        </p:txBody>
      </p:sp>
      <p:pic>
        <p:nvPicPr>
          <p:cNvPr id="3074" name="Picture 2" descr="CGAL">
            <a:extLst>
              <a:ext uri="{FF2B5EF4-FFF2-40B4-BE49-F238E27FC236}">
                <a16:creationId xmlns:a16="http://schemas.microsoft.com/office/drawing/2014/main" id="{291DE2FF-F835-4155-A2FE-18D2EFBC0D4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18409" y="3714849"/>
            <a:ext cx="5659582" cy="1428651"/>
          </a:xfrm>
          <a:prstGeom prst="rect">
            <a:avLst/>
          </a:prstGeom>
          <a:noFill/>
          <a:extLst>
            <a:ext uri="{909E8E84-426E-40DD-AFC4-6F175D3DCCD1}">
              <a14:hiddenFill xmlns:a14="http://schemas.microsoft.com/office/drawing/2010/main">
                <a:solidFill>
                  <a:srgbClr val="FFFFFF"/>
                </a:solidFill>
              </a14:hiddenFill>
            </a:ext>
          </a:extLst>
        </p:spPr>
      </p:pic>
      <p:pic>
        <p:nvPicPr>
          <p:cNvPr id="24" name="Audio 23">
            <a:hlinkClick r:id="" action="ppaction://media"/>
            <a:extLst>
              <a:ext uri="{FF2B5EF4-FFF2-40B4-BE49-F238E27FC236}">
                <a16:creationId xmlns:a16="http://schemas.microsoft.com/office/drawing/2014/main" id="{0C1B6DFC-920E-4646-88A7-FE4C08447BB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405446" y="4350000"/>
            <a:ext cx="609600" cy="609600"/>
          </a:xfrm>
          <a:prstGeom prst="rect">
            <a:avLst/>
          </a:prstGeom>
        </p:spPr>
      </p:pic>
    </p:spTree>
    <p:extLst>
      <p:ext uri="{BB962C8B-B14F-4D97-AF65-F5344CB8AC3E}">
        <p14:creationId xmlns:p14="http://schemas.microsoft.com/office/powerpoint/2010/main" val="557530764"/>
      </p:ext>
    </p:extLst>
  </p:cSld>
  <p:clrMapOvr>
    <a:masterClrMapping/>
  </p:clrMapOvr>
  <mc:AlternateContent xmlns:mc="http://schemas.openxmlformats.org/markup-compatibility/2006">
    <mc:Choice xmlns:p14="http://schemas.microsoft.com/office/powerpoint/2010/main" Requires="p14">
      <p:transition spd="slow" p14:dur="2000" advTm="36546"/>
    </mc:Choice>
    <mc:Fallback>
      <p:transition spd="slow" advTm="365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6B9D12B-CFC3-48D6-99C9-D7BB2FC2D7EA}"/>
              </a:ext>
            </a:extLst>
          </p:cNvPr>
          <p:cNvSpPr>
            <a:spLocks noGrp="1"/>
          </p:cNvSpPr>
          <p:nvPr>
            <p:ph type="ctrTitle"/>
          </p:nvPr>
        </p:nvSpPr>
        <p:spPr>
          <a:xfrm>
            <a:off x="2217420" y="3505199"/>
            <a:ext cx="6675121" cy="533401"/>
          </a:xfrm>
        </p:spPr>
        <p:txBody>
          <a:bodyPr/>
          <a:lstStyle/>
          <a:p>
            <a:r>
              <a:rPr lang="en-US" sz="1100" b="1" i="0" dirty="0">
                <a:solidFill>
                  <a:schemeClr val="tx1"/>
                </a:solidFill>
                <a:effectLst/>
                <a:latin typeface="Roboto Condensed" panose="02000000000000000000" pitchFamily="2" charset="0"/>
                <a:ea typeface="Roboto Condensed" panose="02000000000000000000" pitchFamily="2" charset="0"/>
              </a:rPr>
              <a:t>Source: </a:t>
            </a:r>
            <a:r>
              <a:rPr lang="en-US" sz="1100" b="0" dirty="0">
                <a:solidFill>
                  <a:schemeClr val="tx1"/>
                </a:solidFill>
                <a:latin typeface="Roboto Condensed" panose="02000000000000000000" pitchFamily="2" charset="0"/>
                <a:ea typeface="Roboto Condensed" panose="02000000000000000000" pitchFamily="2" charset="0"/>
              </a:rPr>
              <a:t>yt-&gt;</a:t>
            </a:r>
            <a:r>
              <a:rPr lang="en-US" sz="1100" b="0" i="1" dirty="0">
                <a:solidFill>
                  <a:schemeClr val="tx1"/>
                </a:solidFill>
                <a:effectLst/>
                <a:latin typeface="Roboto Condensed" panose="02000000000000000000" pitchFamily="2" charset="0"/>
                <a:ea typeface="Roboto Condensed" panose="02000000000000000000" pitchFamily="2" charset="0"/>
              </a:rPr>
              <a:t>CGAL: The Open Source Computational Geometry Algorithms Library</a:t>
            </a:r>
            <a:br>
              <a:rPr lang="en-US" sz="2000" b="1" i="0" dirty="0">
                <a:solidFill>
                  <a:srgbClr val="F1F1F1"/>
                </a:solidFill>
                <a:effectLst/>
                <a:latin typeface="Roboto Condensed" panose="02000000000000000000" pitchFamily="2" charset="0"/>
                <a:ea typeface="Roboto Condensed" panose="02000000000000000000" pitchFamily="2" charset="0"/>
              </a:rPr>
            </a:br>
            <a:endParaRPr lang="en-US" sz="2000" dirty="0">
              <a:latin typeface="Roboto Condensed" panose="02000000000000000000" pitchFamily="2" charset="0"/>
              <a:ea typeface="Roboto Condensed" panose="02000000000000000000" pitchFamily="2" charset="0"/>
            </a:endParaRPr>
          </a:p>
        </p:txBody>
      </p:sp>
      <p:sp>
        <p:nvSpPr>
          <p:cNvPr id="4" name="Google Shape;424;p47">
            <a:extLst>
              <a:ext uri="{FF2B5EF4-FFF2-40B4-BE49-F238E27FC236}">
                <a16:creationId xmlns:a16="http://schemas.microsoft.com/office/drawing/2014/main" id="{B9376375-A21B-451F-8B8C-D9EF3FBB677A}"/>
              </a:ext>
            </a:extLst>
          </p:cNvPr>
          <p:cNvSpPr txBox="1">
            <a:spLocks/>
          </p:cNvSpPr>
          <p:nvPr/>
        </p:nvSpPr>
        <p:spPr>
          <a:xfrm>
            <a:off x="1785575" y="195625"/>
            <a:ext cx="5214300" cy="946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400"/>
              <a:buFont typeface="Exo 2"/>
              <a:buNone/>
              <a:defRPr sz="2400" b="1" i="0" u="none" strike="noStrike" cap="none">
                <a:solidFill>
                  <a:srgbClr val="434343"/>
                </a:solidFill>
                <a:latin typeface="Exo 2"/>
                <a:ea typeface="Exo 2"/>
                <a:cs typeface="Exo 2"/>
                <a:sym typeface="Exo 2"/>
              </a:defRPr>
            </a:lvl1pPr>
            <a:lvl2pPr marR="0" lvl="1"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2pPr>
            <a:lvl3pPr marR="0" lvl="2"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3pPr>
            <a:lvl4pPr marR="0" lvl="3"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4pPr>
            <a:lvl5pPr marR="0" lvl="4"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5pPr>
            <a:lvl6pPr marR="0" lvl="5"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6pPr>
            <a:lvl7pPr marR="0" lvl="6"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7pPr>
            <a:lvl8pPr marR="0" lvl="7"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8pPr>
            <a:lvl9pPr marR="0" lvl="8" algn="r" rtl="0">
              <a:lnSpc>
                <a:spcPct val="100000"/>
              </a:lnSpc>
              <a:spcBef>
                <a:spcPts val="0"/>
              </a:spcBef>
              <a:spcAft>
                <a:spcPts val="0"/>
              </a:spcAft>
              <a:buClr>
                <a:schemeClr val="dk1"/>
              </a:buClr>
              <a:buSzPts val="2400"/>
              <a:buFont typeface="Exo 2"/>
              <a:buNone/>
              <a:defRPr sz="2400" b="0" i="0" u="none" strike="noStrike" cap="none">
                <a:solidFill>
                  <a:schemeClr val="dk1"/>
                </a:solidFill>
                <a:latin typeface="Exo 2"/>
                <a:ea typeface="Exo 2"/>
                <a:cs typeface="Exo 2"/>
                <a:sym typeface="Exo 2"/>
              </a:defRPr>
            </a:lvl9pPr>
          </a:lstStyle>
          <a:p>
            <a:pPr>
              <a:buClr>
                <a:schemeClr val="dk1"/>
              </a:buClr>
              <a:buSzPts val="1100"/>
              <a:buFont typeface="Arial"/>
              <a:buNone/>
            </a:pPr>
            <a:r>
              <a:rPr lang="es-ES" dirty="0"/>
              <a:t>3D Delaunay of 1M random points</a:t>
            </a:r>
          </a:p>
        </p:txBody>
      </p:sp>
      <p:graphicFrame>
        <p:nvGraphicFramePr>
          <p:cNvPr id="16" name="Table 16">
            <a:extLst>
              <a:ext uri="{FF2B5EF4-FFF2-40B4-BE49-F238E27FC236}">
                <a16:creationId xmlns:a16="http://schemas.microsoft.com/office/drawing/2014/main" id="{7382F41A-812B-4093-BA37-B602ECBBA44D}"/>
              </a:ext>
            </a:extLst>
          </p:cNvPr>
          <p:cNvGraphicFramePr>
            <a:graphicFrameLocks noGrp="1"/>
          </p:cNvGraphicFramePr>
          <p:nvPr>
            <p:extLst>
              <p:ext uri="{D42A27DB-BD31-4B8C-83A1-F6EECF244321}">
                <p14:modId xmlns:p14="http://schemas.microsoft.com/office/powerpoint/2010/main" val="2131250924"/>
              </p:ext>
            </p:extLst>
          </p:nvPr>
        </p:nvGraphicFramePr>
        <p:xfrm>
          <a:off x="1524000" y="1270634"/>
          <a:ext cx="6096000" cy="2234565"/>
        </p:xfrm>
        <a:graphic>
          <a:graphicData uri="http://schemas.openxmlformats.org/drawingml/2006/table">
            <a:tbl>
              <a:tblPr firstRow="1" bandRow="1">
                <a:tableStyleId>{306799F8-075E-4A3A-A7F6-7FBC6576F1A4}</a:tableStyleId>
              </a:tblPr>
              <a:tblGrid>
                <a:gridCol w="3048000">
                  <a:extLst>
                    <a:ext uri="{9D8B030D-6E8A-4147-A177-3AD203B41FA5}">
                      <a16:colId xmlns:a16="http://schemas.microsoft.com/office/drawing/2014/main" val="483334974"/>
                    </a:ext>
                  </a:extLst>
                </a:gridCol>
                <a:gridCol w="3048000">
                  <a:extLst>
                    <a:ext uri="{9D8B030D-6E8A-4147-A177-3AD203B41FA5}">
                      <a16:colId xmlns:a16="http://schemas.microsoft.com/office/drawing/2014/main" val="2877823866"/>
                    </a:ext>
                  </a:extLst>
                </a:gridCol>
              </a:tblGrid>
              <a:tr h="446913">
                <a:tc>
                  <a:txBody>
                    <a:bodyPr/>
                    <a:lstStyle/>
                    <a:p>
                      <a:pPr algn="ctr"/>
                      <a:r>
                        <a:rPr lang="en-US" dirty="0">
                          <a:solidFill>
                            <a:schemeClr val="tx1"/>
                          </a:solidFill>
                          <a:latin typeface="Roboto Condensed" panose="02000000000000000000" pitchFamily="2" charset="0"/>
                          <a:ea typeface="Roboto Condensed" panose="02000000000000000000" pitchFamily="2" charset="0"/>
                        </a:rPr>
                        <a:t>KERNEL</a:t>
                      </a:r>
                    </a:p>
                  </a:txBody>
                  <a:tcPr/>
                </a:tc>
                <a:tc>
                  <a:txBody>
                    <a:bodyPr/>
                    <a:lstStyle/>
                    <a:p>
                      <a:pPr algn="ctr"/>
                      <a:r>
                        <a:rPr lang="en-US" dirty="0">
                          <a:solidFill>
                            <a:schemeClr val="tx1"/>
                          </a:solidFill>
                        </a:rPr>
                        <a:t>time</a:t>
                      </a:r>
                    </a:p>
                  </a:txBody>
                  <a:tcPr/>
                </a:tc>
                <a:extLst>
                  <a:ext uri="{0D108BD9-81ED-4DB2-BD59-A6C34878D82A}">
                    <a16:rowId xmlns:a16="http://schemas.microsoft.com/office/drawing/2014/main" val="4059511786"/>
                  </a:ext>
                </a:extLst>
              </a:tr>
              <a:tr h="446913">
                <a:tc>
                  <a:txBody>
                    <a:bodyPr/>
                    <a:lstStyle/>
                    <a:p>
                      <a:pPr algn="ctr"/>
                      <a:r>
                        <a:rPr lang="en-US" sz="1100" b="0" dirty="0">
                          <a:solidFill>
                            <a:schemeClr val="tx1"/>
                          </a:solidFill>
                          <a:latin typeface="Roboto Condensed" panose="02000000000000000000" pitchFamily="2" charset="0"/>
                          <a:ea typeface="Roboto Condensed" panose="02000000000000000000" pitchFamily="2" charset="0"/>
                        </a:rPr>
                        <a:t>Doubles</a:t>
                      </a:r>
                      <a:endParaRPr lang="en-US" sz="1200" b="0" dirty="0">
                        <a:solidFill>
                          <a:schemeClr val="tx1"/>
                        </a:solidFill>
                        <a:latin typeface="Roboto Condensed" panose="02000000000000000000" pitchFamily="2" charset="0"/>
                        <a:ea typeface="Roboto Condensed" panose="02000000000000000000" pitchFamily="2" charset="0"/>
                      </a:endParaRPr>
                    </a:p>
                  </a:txBody>
                  <a:tcPr/>
                </a:tc>
                <a:tc>
                  <a:txBody>
                    <a:bodyPr/>
                    <a:lstStyle/>
                    <a:p>
                      <a:pPr algn="ctr"/>
                      <a:r>
                        <a:rPr lang="en-US" b="0" dirty="0">
                          <a:solidFill>
                            <a:schemeClr val="tx1"/>
                          </a:solidFill>
                          <a:latin typeface="Roboto Condensed" panose="02000000000000000000" pitchFamily="2" charset="0"/>
                          <a:ea typeface="Roboto Condensed" panose="02000000000000000000" pitchFamily="2" charset="0"/>
                        </a:rPr>
                        <a:t>13s</a:t>
                      </a:r>
                    </a:p>
                  </a:txBody>
                  <a:tcPr/>
                </a:tc>
                <a:extLst>
                  <a:ext uri="{0D108BD9-81ED-4DB2-BD59-A6C34878D82A}">
                    <a16:rowId xmlns:a16="http://schemas.microsoft.com/office/drawing/2014/main" val="3821806287"/>
                  </a:ext>
                </a:extLst>
              </a:tr>
              <a:tr h="446913">
                <a:tc>
                  <a:txBody>
                    <a:bodyPr/>
                    <a:lstStyle/>
                    <a:p>
                      <a:pPr algn="ctr"/>
                      <a:r>
                        <a:rPr lang="en-US" sz="1100" b="0" dirty="0">
                          <a:solidFill>
                            <a:schemeClr val="tx1"/>
                          </a:solidFill>
                          <a:latin typeface="Roboto Condensed" panose="02000000000000000000" pitchFamily="2" charset="0"/>
                          <a:ea typeface="Roboto Condensed" panose="02000000000000000000" pitchFamily="2" charset="0"/>
                        </a:rPr>
                        <a:t>Multiprecision numbers</a:t>
                      </a:r>
                    </a:p>
                  </a:txBody>
                  <a:tcPr/>
                </a:tc>
                <a:tc>
                  <a:txBody>
                    <a:bodyPr/>
                    <a:lstStyle/>
                    <a:p>
                      <a:pPr algn="ctr"/>
                      <a:r>
                        <a:rPr lang="en-US" b="0" dirty="0">
                          <a:solidFill>
                            <a:schemeClr val="tx1"/>
                          </a:solidFill>
                          <a:latin typeface="Roboto Condensed" panose="02000000000000000000" pitchFamily="2" charset="0"/>
                          <a:ea typeface="Roboto Condensed" panose="02000000000000000000" pitchFamily="2" charset="0"/>
                        </a:rPr>
                        <a:t>830s</a:t>
                      </a:r>
                    </a:p>
                  </a:txBody>
                  <a:tcPr/>
                </a:tc>
                <a:extLst>
                  <a:ext uri="{0D108BD9-81ED-4DB2-BD59-A6C34878D82A}">
                    <a16:rowId xmlns:a16="http://schemas.microsoft.com/office/drawing/2014/main" val="3369717682"/>
                  </a:ext>
                </a:extLst>
              </a:tr>
              <a:tr h="446913">
                <a:tc>
                  <a:txBody>
                    <a:bodyPr/>
                    <a:lstStyle/>
                    <a:p>
                      <a:pPr algn="ctr"/>
                      <a:r>
                        <a:rPr lang="en-US" sz="1100" b="0" dirty="0">
                          <a:solidFill>
                            <a:schemeClr val="tx1"/>
                          </a:solidFill>
                          <a:latin typeface="Roboto Condensed" panose="02000000000000000000" pitchFamily="2" charset="0"/>
                          <a:ea typeface="Roboto Condensed" panose="02000000000000000000" pitchFamily="2" charset="0"/>
                        </a:rPr>
                        <a:t>Interval arithmetic + rational numbers</a:t>
                      </a:r>
                    </a:p>
                  </a:txBody>
                  <a:tcPr/>
                </a:tc>
                <a:tc>
                  <a:txBody>
                    <a:bodyPr/>
                    <a:lstStyle/>
                    <a:p>
                      <a:pPr algn="ctr"/>
                      <a:r>
                        <a:rPr lang="en-US" b="0" dirty="0">
                          <a:solidFill>
                            <a:schemeClr val="tx1"/>
                          </a:solidFill>
                          <a:latin typeface="Roboto Condensed" panose="02000000000000000000" pitchFamily="2" charset="0"/>
                          <a:ea typeface="Roboto Condensed" panose="02000000000000000000" pitchFamily="2" charset="0"/>
                        </a:rPr>
                        <a:t>63s</a:t>
                      </a:r>
                    </a:p>
                  </a:txBody>
                  <a:tcPr/>
                </a:tc>
                <a:extLst>
                  <a:ext uri="{0D108BD9-81ED-4DB2-BD59-A6C34878D82A}">
                    <a16:rowId xmlns:a16="http://schemas.microsoft.com/office/drawing/2014/main" val="3607869966"/>
                  </a:ext>
                </a:extLst>
              </a:tr>
              <a:tr h="446913">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100" b="0" dirty="0">
                          <a:solidFill>
                            <a:schemeClr val="tx1"/>
                          </a:solidFill>
                          <a:latin typeface="Roboto Condensed" panose="02000000000000000000" pitchFamily="2" charset="0"/>
                          <a:ea typeface="Roboto Condensed" panose="02000000000000000000" pitchFamily="2" charset="0"/>
                        </a:rPr>
                        <a:t>Interval arithmetic + rational numbers + static filter</a:t>
                      </a:r>
                    </a:p>
                  </a:txBody>
                  <a:tcPr/>
                </a:tc>
                <a:tc>
                  <a:txBody>
                    <a:bodyPr/>
                    <a:lstStyle/>
                    <a:p>
                      <a:pPr algn="ctr"/>
                      <a:r>
                        <a:rPr lang="en-US" b="0" dirty="0">
                          <a:solidFill>
                            <a:schemeClr val="tx1"/>
                          </a:solidFill>
                          <a:latin typeface="Roboto Condensed" panose="02000000000000000000" pitchFamily="2" charset="0"/>
                          <a:ea typeface="Roboto Condensed" panose="02000000000000000000" pitchFamily="2" charset="0"/>
                        </a:rPr>
                        <a:t>16s</a:t>
                      </a:r>
                    </a:p>
                  </a:txBody>
                  <a:tcPr/>
                </a:tc>
                <a:extLst>
                  <a:ext uri="{0D108BD9-81ED-4DB2-BD59-A6C34878D82A}">
                    <a16:rowId xmlns:a16="http://schemas.microsoft.com/office/drawing/2014/main" val="60628388"/>
                  </a:ext>
                </a:extLst>
              </a:tr>
            </a:tbl>
          </a:graphicData>
        </a:graphic>
      </p:graphicFrame>
      <p:pic>
        <p:nvPicPr>
          <p:cNvPr id="9" name="Audio 8">
            <a:hlinkClick r:id="" action="ppaction://media"/>
            <a:extLst>
              <a:ext uri="{FF2B5EF4-FFF2-40B4-BE49-F238E27FC236}">
                <a16:creationId xmlns:a16="http://schemas.microsoft.com/office/drawing/2014/main" id="{D3945B2E-EEE4-4E73-B7A5-EAC5F8F8A23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513330714"/>
      </p:ext>
    </p:extLst>
  </p:cSld>
  <p:clrMapOvr>
    <a:masterClrMapping/>
  </p:clrMapOvr>
  <mc:AlternateContent xmlns:mc="http://schemas.openxmlformats.org/markup-compatibility/2006">
    <mc:Choice xmlns:p14="http://schemas.microsoft.com/office/powerpoint/2010/main" Requires="p14">
      <p:transition spd="slow" p14:dur="2000" advTm="56690"/>
    </mc:Choice>
    <mc:Fallback>
      <p:transition spd="slow" advTm="566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A6D545-2232-49EE-93A0-AFDE919C19C7}"/>
              </a:ext>
            </a:extLst>
          </p:cNvPr>
          <p:cNvSpPr>
            <a:spLocks noGrp="1"/>
          </p:cNvSpPr>
          <p:nvPr>
            <p:ph type="ctrTitle"/>
          </p:nvPr>
        </p:nvSpPr>
        <p:spPr>
          <a:xfrm>
            <a:off x="1964850" y="2098650"/>
            <a:ext cx="5214300" cy="946200"/>
          </a:xfrm>
        </p:spPr>
        <p:txBody>
          <a:bodyPr/>
          <a:lstStyle/>
          <a:p>
            <a:r>
              <a:rPr lang="en-US" dirty="0"/>
              <a:t>THANKS</a:t>
            </a:r>
          </a:p>
        </p:txBody>
      </p:sp>
      <p:pic>
        <p:nvPicPr>
          <p:cNvPr id="4" name="Audio 3">
            <a:hlinkClick r:id="" action="ppaction://media"/>
            <a:extLst>
              <a:ext uri="{FF2B5EF4-FFF2-40B4-BE49-F238E27FC236}">
                <a16:creationId xmlns:a16="http://schemas.microsoft.com/office/drawing/2014/main" id="{7171A242-A54B-495B-B5E3-A4E36C3AC49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2439026148"/>
      </p:ext>
    </p:extLst>
  </p:cSld>
  <p:clrMapOvr>
    <a:masterClrMapping/>
  </p:clrMapOvr>
  <mc:AlternateContent xmlns:mc="http://schemas.openxmlformats.org/markup-compatibility/2006">
    <mc:Choice xmlns:p14="http://schemas.microsoft.com/office/powerpoint/2010/main" Requires="p14">
      <p:transition spd="slow" p14:dur="2000" advTm="5984"/>
    </mc:Choice>
    <mc:Fallback>
      <p:transition spd="slow" advTm="59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C9BB95C-E98F-4F8D-A3CB-0A0851534E3D}"/>
              </a:ext>
            </a:extLst>
          </p:cNvPr>
          <p:cNvSpPr>
            <a:spLocks noGrp="1"/>
          </p:cNvSpPr>
          <p:nvPr>
            <p:ph type="body" idx="1"/>
          </p:nvPr>
        </p:nvSpPr>
        <p:spPr/>
        <p:txBody>
          <a:bodyPr/>
          <a:lstStyle/>
          <a:p>
            <a:r>
              <a:rPr lang="en-US" b="1" i="0" dirty="0">
                <a:solidFill>
                  <a:srgbClr val="4EC9B0"/>
                </a:solidFill>
                <a:effectLst/>
                <a:latin typeface="Roboto Condensed" panose="02000000000000000000" pitchFamily="2" charset="0"/>
                <a:ea typeface="Roboto Condensed" panose="02000000000000000000" pitchFamily="2" charset="0"/>
                <a:hlinkClick r:id="rId2">
                  <a:extLst>
                    <a:ext uri="{A12FA001-AC4F-418D-AE19-62706E023703}">
                      <ahyp:hlinkClr xmlns:ahyp="http://schemas.microsoft.com/office/drawing/2018/hyperlinkcolor" val="tx"/>
                    </a:ext>
                  </a:extLst>
                </a:hlinkClick>
              </a:rPr>
              <a:t>CGAL: The Open Source Computational Geometry Algorithms Library</a:t>
            </a:r>
            <a:endParaRPr lang="en-US" b="1" i="0" dirty="0">
              <a:solidFill>
                <a:srgbClr val="4EC9B0"/>
              </a:solidFill>
              <a:effectLst/>
              <a:latin typeface="Roboto Condensed" panose="02000000000000000000" pitchFamily="2" charset="0"/>
              <a:ea typeface="Roboto Condensed" panose="02000000000000000000" pitchFamily="2" charset="0"/>
            </a:endParaRPr>
          </a:p>
          <a:p>
            <a:endParaRPr lang="en-US" dirty="0">
              <a:solidFill>
                <a:srgbClr val="4EC9B0"/>
              </a:solidFill>
              <a:latin typeface="Roboto Condensed" panose="02000000000000000000" pitchFamily="2" charset="0"/>
              <a:ea typeface="Roboto Condensed" panose="02000000000000000000" pitchFamily="2" charset="0"/>
            </a:endParaRPr>
          </a:p>
          <a:p>
            <a:r>
              <a:rPr lang="en-US" b="1" dirty="0">
                <a:solidFill>
                  <a:srgbClr val="4EC9B0"/>
                </a:solidFill>
                <a:latin typeface="Roboto Condensed" panose="02000000000000000000" pitchFamily="2" charset="0"/>
                <a:ea typeface="Roboto Condensed" panose="02000000000000000000" pitchFamily="2" charset="0"/>
                <a:hlinkClick r:id="rId3">
                  <a:extLst>
                    <a:ext uri="{A12FA001-AC4F-418D-AE19-62706E023703}">
                      <ahyp:hlinkClr xmlns:ahyp="http://schemas.microsoft.com/office/drawing/2018/hyperlinkcolor" val="tx"/>
                    </a:ext>
                  </a:extLst>
                </a:hlinkClick>
              </a:rPr>
              <a:t>CGAL website</a:t>
            </a:r>
            <a:endParaRPr lang="en-US" b="1" dirty="0">
              <a:solidFill>
                <a:srgbClr val="4EC9B0"/>
              </a:solidFill>
              <a:latin typeface="Roboto Condensed" panose="02000000000000000000" pitchFamily="2" charset="0"/>
              <a:ea typeface="Roboto Condensed" panose="02000000000000000000" pitchFamily="2" charset="0"/>
            </a:endParaRPr>
          </a:p>
          <a:p>
            <a:endParaRPr lang="en-US" b="1" dirty="0">
              <a:solidFill>
                <a:srgbClr val="4EC9B0"/>
              </a:solidFill>
              <a:latin typeface="Roboto Condensed" panose="02000000000000000000" pitchFamily="2" charset="0"/>
              <a:ea typeface="Roboto Condensed" panose="02000000000000000000" pitchFamily="2" charset="0"/>
            </a:endParaRPr>
          </a:p>
          <a:p>
            <a:r>
              <a:rPr lang="en-US" b="1" dirty="0">
                <a:solidFill>
                  <a:srgbClr val="4EC9B0"/>
                </a:solidFill>
                <a:latin typeface="Roboto Condensed" panose="02000000000000000000" pitchFamily="2" charset="0"/>
                <a:ea typeface="Roboto Condensed" panose="02000000000000000000" pitchFamily="2" charset="0"/>
                <a:hlinkClick r:id="rId4">
                  <a:extLst>
                    <a:ext uri="{A12FA001-AC4F-418D-AE19-62706E023703}">
                      <ahyp:hlinkClr xmlns:ahyp="http://schemas.microsoft.com/office/drawing/2018/hyperlinkcolor" val="tx"/>
                    </a:ext>
                  </a:extLst>
                </a:hlinkClick>
              </a:rPr>
              <a:t>Exact Predicates on JS</a:t>
            </a:r>
            <a:endParaRPr lang="en-US" b="1" dirty="0">
              <a:solidFill>
                <a:srgbClr val="4EC9B0"/>
              </a:solidFill>
              <a:latin typeface="Roboto Condensed" panose="02000000000000000000" pitchFamily="2" charset="0"/>
              <a:ea typeface="Roboto Condensed" panose="02000000000000000000" pitchFamily="2" charset="0"/>
            </a:endParaRPr>
          </a:p>
        </p:txBody>
      </p:sp>
      <p:sp>
        <p:nvSpPr>
          <p:cNvPr id="3" name="Title 2">
            <a:extLst>
              <a:ext uri="{FF2B5EF4-FFF2-40B4-BE49-F238E27FC236}">
                <a16:creationId xmlns:a16="http://schemas.microsoft.com/office/drawing/2014/main" id="{4F23A5E4-68CC-4FD9-AF0D-AB49805DD319}"/>
              </a:ext>
            </a:extLst>
          </p:cNvPr>
          <p:cNvSpPr>
            <a:spLocks noGrp="1"/>
          </p:cNvSpPr>
          <p:nvPr>
            <p:ph type="ctrTitle"/>
          </p:nvPr>
        </p:nvSpPr>
        <p:spPr/>
        <p:txBody>
          <a:bodyPr/>
          <a:lstStyle/>
          <a:p>
            <a:r>
              <a:rPr lang="en-US" dirty="0"/>
              <a:t>REFERENCES</a:t>
            </a:r>
            <a:br>
              <a:rPr lang="en-US" dirty="0"/>
            </a:br>
            <a:endParaRPr lang="en-US" dirty="0"/>
          </a:p>
        </p:txBody>
      </p:sp>
    </p:spTree>
    <p:extLst>
      <p:ext uri="{BB962C8B-B14F-4D97-AF65-F5344CB8AC3E}">
        <p14:creationId xmlns:p14="http://schemas.microsoft.com/office/powerpoint/2010/main" val="3496505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6C75ABB-1D47-4BFD-B5B1-DC265F7CF0E5}"/>
              </a:ext>
            </a:extLst>
          </p:cNvPr>
          <p:cNvSpPr>
            <a:spLocks noGrp="1"/>
          </p:cNvSpPr>
          <p:nvPr>
            <p:ph type="body" idx="1"/>
          </p:nvPr>
        </p:nvSpPr>
        <p:spPr>
          <a:xfrm>
            <a:off x="1016954" y="1299050"/>
            <a:ext cx="6919200" cy="3037656"/>
          </a:xfrm>
        </p:spPr>
        <p:txBody>
          <a:bodyPr numCol="2"/>
          <a:lstStyle/>
          <a:p>
            <a:pPr>
              <a:buFont typeface="Arial" panose="020B0604020202020204" pitchFamily="34" charset="0"/>
              <a:buChar char="•"/>
            </a:pPr>
            <a:r>
              <a:rPr lang="en-US" sz="1800" dirty="0"/>
              <a:t>Arithmetic and Algebra</a:t>
            </a:r>
          </a:p>
          <a:p>
            <a:pPr>
              <a:buFont typeface="Arial" panose="020B0604020202020204" pitchFamily="34" charset="0"/>
              <a:buChar char="•"/>
            </a:pPr>
            <a:r>
              <a:rPr lang="en-US" sz="1800" dirty="0"/>
              <a:t>Combinational Algorithms</a:t>
            </a:r>
          </a:p>
          <a:p>
            <a:pPr>
              <a:buFont typeface="Arial" panose="020B0604020202020204" pitchFamily="34" charset="0"/>
              <a:buChar char="•"/>
            </a:pPr>
            <a:r>
              <a:rPr lang="en-US" sz="1800" dirty="0"/>
              <a:t>Geometry Kernels</a:t>
            </a:r>
          </a:p>
          <a:p>
            <a:pPr>
              <a:buFont typeface="Arial" panose="020B0604020202020204" pitchFamily="34" charset="0"/>
              <a:buChar char="•"/>
            </a:pPr>
            <a:r>
              <a:rPr lang="en-US" sz="1800" dirty="0"/>
              <a:t>Convex Hull Algorithms</a:t>
            </a:r>
          </a:p>
          <a:p>
            <a:pPr>
              <a:buFont typeface="Arial" panose="020B0604020202020204" pitchFamily="34" charset="0"/>
              <a:buChar char="•"/>
            </a:pPr>
            <a:r>
              <a:rPr lang="en-US" sz="1800" dirty="0"/>
              <a:t>Polygons</a:t>
            </a:r>
          </a:p>
          <a:p>
            <a:pPr>
              <a:buFont typeface="Arial" panose="020B0604020202020204" pitchFamily="34" charset="0"/>
              <a:buChar char="•"/>
            </a:pPr>
            <a:r>
              <a:rPr lang="en-US" sz="1800" dirty="0"/>
              <a:t>Cell Complexes and Polyhedra</a:t>
            </a:r>
          </a:p>
          <a:p>
            <a:pPr>
              <a:buFont typeface="Arial" panose="020B0604020202020204" pitchFamily="34" charset="0"/>
              <a:buChar char="•"/>
            </a:pPr>
            <a:r>
              <a:rPr lang="en-US" sz="1800" dirty="0"/>
              <a:t>Arrangements</a:t>
            </a:r>
          </a:p>
          <a:p>
            <a:pPr>
              <a:buFont typeface="Arial" panose="020B0604020202020204" pitchFamily="34" charset="0"/>
              <a:buChar char="•"/>
            </a:pPr>
            <a:r>
              <a:rPr lang="en-US" sz="1800" dirty="0"/>
              <a:t>Triangulations and Delaunay Triangulations</a:t>
            </a:r>
          </a:p>
          <a:p>
            <a:pPr>
              <a:buFont typeface="Arial" panose="020B0604020202020204" pitchFamily="34" charset="0"/>
              <a:buChar char="•"/>
            </a:pPr>
            <a:r>
              <a:rPr lang="en-US" sz="1800" dirty="0"/>
              <a:t>Voronoi Diagrams</a:t>
            </a:r>
          </a:p>
          <a:p>
            <a:pPr>
              <a:buFont typeface="Arial" panose="020B0604020202020204" pitchFamily="34" charset="0"/>
              <a:buChar char="•"/>
            </a:pPr>
            <a:r>
              <a:rPr lang="en-US" sz="1800" dirty="0"/>
              <a:t>Mesh Generation </a:t>
            </a:r>
          </a:p>
          <a:p>
            <a:pPr>
              <a:buFont typeface="Arial" panose="020B0604020202020204" pitchFamily="34" charset="0"/>
              <a:buChar char="•"/>
            </a:pPr>
            <a:r>
              <a:rPr lang="en-US" sz="1800" dirty="0"/>
              <a:t>Shape Reconstruction</a:t>
            </a:r>
          </a:p>
          <a:p>
            <a:pPr>
              <a:buFont typeface="Arial" panose="020B0604020202020204" pitchFamily="34" charset="0"/>
              <a:buChar char="•"/>
            </a:pPr>
            <a:r>
              <a:rPr lang="en-US" sz="1800" dirty="0"/>
              <a:t>Geometry Preprocessing</a:t>
            </a:r>
          </a:p>
          <a:p>
            <a:pPr>
              <a:buFont typeface="Arial" panose="020B0604020202020204" pitchFamily="34" charset="0"/>
              <a:buChar char="•"/>
            </a:pPr>
            <a:r>
              <a:rPr lang="en-US" sz="1800" dirty="0"/>
              <a:t>Spatial Searching</a:t>
            </a:r>
          </a:p>
          <a:p>
            <a:pPr>
              <a:buFont typeface="Arial" panose="020B0604020202020204" pitchFamily="34" charset="0"/>
              <a:buChar char="•"/>
            </a:pPr>
            <a:r>
              <a:rPr lang="en-US" sz="1800" dirty="0"/>
              <a:t>Geometric Optimization</a:t>
            </a:r>
          </a:p>
          <a:p>
            <a:pPr>
              <a:buFont typeface="Arial" panose="020B0604020202020204" pitchFamily="34" charset="0"/>
              <a:buChar char="•"/>
            </a:pPr>
            <a:r>
              <a:rPr lang="en-US" sz="1800" dirty="0"/>
              <a:t>Interpolation</a:t>
            </a:r>
          </a:p>
          <a:p>
            <a:pPr>
              <a:buFont typeface="Arial" panose="020B0604020202020204" pitchFamily="34" charset="0"/>
              <a:buChar char="•"/>
            </a:pPr>
            <a:r>
              <a:rPr lang="en-US" sz="1800" dirty="0"/>
              <a:t>Support Library</a:t>
            </a:r>
          </a:p>
          <a:p>
            <a:pPr>
              <a:buFont typeface="Arial" panose="020B0604020202020204" pitchFamily="34" charset="0"/>
              <a:buChar char="•"/>
            </a:pPr>
            <a:r>
              <a:rPr lang="en-US" sz="1800" dirty="0"/>
              <a:t>Visualization</a:t>
            </a:r>
          </a:p>
        </p:txBody>
      </p:sp>
      <p:sp>
        <p:nvSpPr>
          <p:cNvPr id="3" name="Title 2">
            <a:extLst>
              <a:ext uri="{FF2B5EF4-FFF2-40B4-BE49-F238E27FC236}">
                <a16:creationId xmlns:a16="http://schemas.microsoft.com/office/drawing/2014/main" id="{FC3AF38B-C864-4097-80D0-84984B559636}"/>
              </a:ext>
            </a:extLst>
          </p:cNvPr>
          <p:cNvSpPr>
            <a:spLocks noGrp="1"/>
          </p:cNvSpPr>
          <p:nvPr>
            <p:ph type="ctrTitle"/>
          </p:nvPr>
        </p:nvSpPr>
        <p:spPr/>
        <p:txBody>
          <a:bodyPr/>
          <a:lstStyle/>
          <a:p>
            <a:r>
              <a:rPr lang="es-ES" dirty="0"/>
              <a:t>CGAL </a:t>
            </a:r>
            <a:r>
              <a:rPr lang="en-US" dirty="0"/>
              <a:t>packages</a:t>
            </a:r>
            <a:br>
              <a:rPr lang="es-ES" dirty="0"/>
            </a:br>
            <a:endParaRPr lang="es-ES" dirty="0"/>
          </a:p>
        </p:txBody>
      </p:sp>
      <p:pic>
        <p:nvPicPr>
          <p:cNvPr id="8" name="Audio 7">
            <a:hlinkClick r:id="" action="ppaction://media"/>
            <a:extLst>
              <a:ext uri="{FF2B5EF4-FFF2-40B4-BE49-F238E27FC236}">
                <a16:creationId xmlns:a16="http://schemas.microsoft.com/office/drawing/2014/main" id="{5BC9FD47-91EC-41A5-8BD7-1226A4B70D8B}"/>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4381500"/>
            <a:ext cx="609600" cy="609600"/>
          </a:xfrm>
          <a:prstGeom prst="rect">
            <a:avLst/>
          </a:prstGeom>
        </p:spPr>
      </p:pic>
    </p:spTree>
    <p:custDataLst>
      <p:tags r:id="rId1"/>
    </p:custDataLst>
    <p:extLst>
      <p:ext uri="{BB962C8B-B14F-4D97-AF65-F5344CB8AC3E}">
        <p14:creationId xmlns:p14="http://schemas.microsoft.com/office/powerpoint/2010/main" val="424738098"/>
      </p:ext>
    </p:extLst>
  </p:cSld>
  <p:clrMapOvr>
    <a:masterClrMapping/>
  </p:clrMapOvr>
  <mc:AlternateContent xmlns:mc="http://schemas.openxmlformats.org/markup-compatibility/2006">
    <mc:Choice xmlns:p14="http://schemas.microsoft.com/office/powerpoint/2010/main" Requires="p14">
      <p:transition spd="slow" p14:dur="2000" advTm="15171"/>
    </mc:Choice>
    <mc:Fallback>
      <p:transition spd="slow" advTm="151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3AF38B-C864-4097-80D0-84984B559636}"/>
              </a:ext>
            </a:extLst>
          </p:cNvPr>
          <p:cNvSpPr>
            <a:spLocks noGrp="1"/>
          </p:cNvSpPr>
          <p:nvPr>
            <p:ph type="ctrTitle"/>
          </p:nvPr>
        </p:nvSpPr>
        <p:spPr/>
        <p:txBody>
          <a:bodyPr/>
          <a:lstStyle/>
          <a:p>
            <a:r>
              <a:rPr lang="en-US" dirty="0"/>
              <a:t>Useful classes for this course</a:t>
            </a:r>
            <a:br>
              <a:rPr lang="en-US" dirty="0"/>
            </a:br>
            <a:endParaRPr lang="en-US" dirty="0"/>
          </a:p>
        </p:txBody>
      </p:sp>
      <p:pic>
        <p:nvPicPr>
          <p:cNvPr id="20" name="Audio 19">
            <a:hlinkClick r:id="" action="ppaction://media"/>
            <a:extLst>
              <a:ext uri="{FF2B5EF4-FFF2-40B4-BE49-F238E27FC236}">
                <a16:creationId xmlns:a16="http://schemas.microsoft.com/office/drawing/2014/main" id="{29E9A02D-0398-4DA2-A423-D5549E2265B5}"/>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4381500"/>
            <a:ext cx="609600" cy="609600"/>
          </a:xfrm>
          <a:prstGeom prst="rect">
            <a:avLst/>
          </a:prstGeom>
        </p:spPr>
      </p:pic>
    </p:spTree>
    <p:custDataLst>
      <p:tags r:id="rId1"/>
    </p:custDataLst>
    <p:extLst>
      <p:ext uri="{BB962C8B-B14F-4D97-AF65-F5344CB8AC3E}">
        <p14:creationId xmlns:p14="http://schemas.microsoft.com/office/powerpoint/2010/main" val="826317582"/>
      </p:ext>
    </p:extLst>
  </p:cSld>
  <p:clrMapOvr>
    <a:masterClrMapping/>
  </p:clrMapOvr>
  <mc:AlternateContent xmlns:mc="http://schemas.openxmlformats.org/markup-compatibility/2006">
    <mc:Choice xmlns:p14="http://schemas.microsoft.com/office/powerpoint/2010/main" Requires="p14">
      <p:transition spd="slow" p14:dur="2000" advTm="10071"/>
    </mc:Choice>
    <mc:Fallback>
      <p:transition spd="slow" advTm="100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3AF38B-C864-4097-80D0-84984B559636}"/>
              </a:ext>
            </a:extLst>
          </p:cNvPr>
          <p:cNvSpPr>
            <a:spLocks noGrp="1"/>
          </p:cNvSpPr>
          <p:nvPr>
            <p:ph type="ctrTitle"/>
          </p:nvPr>
        </p:nvSpPr>
        <p:spPr/>
        <p:txBody>
          <a:bodyPr/>
          <a:lstStyle/>
          <a:p>
            <a:r>
              <a:rPr lang="en-US" dirty="0"/>
              <a:t>Useful classes for this course</a:t>
            </a:r>
            <a:br>
              <a:rPr lang="en-US" dirty="0"/>
            </a:br>
            <a:endParaRPr lang="en-US" dirty="0"/>
          </a:p>
        </p:txBody>
      </p:sp>
      <p:pic>
        <p:nvPicPr>
          <p:cNvPr id="7" name="Picture 6">
            <a:extLst>
              <a:ext uri="{FF2B5EF4-FFF2-40B4-BE49-F238E27FC236}">
                <a16:creationId xmlns:a16="http://schemas.microsoft.com/office/drawing/2014/main" id="{66615CC0-75DC-4F8C-A7C6-DAFFA36C8F5C}"/>
              </a:ext>
            </a:extLst>
          </p:cNvPr>
          <p:cNvPicPr>
            <a:picLocks noChangeAspect="1"/>
          </p:cNvPicPr>
          <p:nvPr/>
        </p:nvPicPr>
        <p:blipFill>
          <a:blip r:embed="rId6"/>
          <a:stretch>
            <a:fillRect/>
          </a:stretch>
        </p:blipFill>
        <p:spPr>
          <a:xfrm>
            <a:off x="758537" y="2036207"/>
            <a:ext cx="2133600" cy="2059426"/>
          </a:xfrm>
          <a:prstGeom prst="rect">
            <a:avLst/>
          </a:prstGeom>
          <a:ln>
            <a:noFill/>
          </a:ln>
          <a:effectLst>
            <a:outerShdw blurRad="292100" dist="139700" dir="2700000" algn="tl" rotWithShape="0">
              <a:srgbClr val="333333">
                <a:alpha val="65000"/>
              </a:srgbClr>
            </a:outerShdw>
          </a:effectLst>
        </p:spPr>
      </p:pic>
      <p:sp>
        <p:nvSpPr>
          <p:cNvPr id="9" name="Text Placeholder 4">
            <a:extLst>
              <a:ext uri="{FF2B5EF4-FFF2-40B4-BE49-F238E27FC236}">
                <a16:creationId xmlns:a16="http://schemas.microsoft.com/office/drawing/2014/main" id="{D7DD8A43-2695-43DB-BE71-167AEEAAF620}"/>
              </a:ext>
            </a:extLst>
          </p:cNvPr>
          <p:cNvSpPr txBox="1">
            <a:spLocks/>
          </p:cNvSpPr>
          <p:nvPr/>
        </p:nvSpPr>
        <p:spPr>
          <a:xfrm>
            <a:off x="790410" y="1380933"/>
            <a:ext cx="2069853" cy="4698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177800" indent="0" algn="ctr">
              <a:buNone/>
            </a:pPr>
            <a:r>
              <a:rPr lang="es-ES" sz="1100" b="1" i="0" dirty="0">
                <a:solidFill>
                  <a:srgbClr val="000000"/>
                </a:solidFill>
                <a:effectLst/>
                <a:latin typeface="Roboto" panose="02000000000000000000" pitchFamily="2" charset="0"/>
              </a:rPr>
              <a:t>2D triangulation</a:t>
            </a:r>
          </a:p>
          <a:p>
            <a:pPr marL="177800" indent="0" algn="l">
              <a:buNone/>
            </a:pPr>
            <a:endParaRPr lang="es-ES" b="1" i="0" dirty="0">
              <a:solidFill>
                <a:srgbClr val="000000"/>
              </a:solidFill>
              <a:effectLst/>
              <a:latin typeface="Roboto" panose="02000000000000000000" pitchFamily="2" charset="0"/>
            </a:endParaRPr>
          </a:p>
          <a:p>
            <a:pPr marL="177800" indent="0">
              <a:buFont typeface="Nunito Light"/>
              <a:buNone/>
            </a:pPr>
            <a:endParaRPr lang="en-US" dirty="0"/>
          </a:p>
        </p:txBody>
      </p:sp>
      <p:sp>
        <p:nvSpPr>
          <p:cNvPr id="4" name="Text Placeholder 3">
            <a:extLst>
              <a:ext uri="{FF2B5EF4-FFF2-40B4-BE49-F238E27FC236}">
                <a16:creationId xmlns:a16="http://schemas.microsoft.com/office/drawing/2014/main" id="{40B4DA0C-39A5-472A-B6B8-89DCF3E15718}"/>
              </a:ext>
            </a:extLst>
          </p:cNvPr>
          <p:cNvSpPr>
            <a:spLocks noGrp="1"/>
          </p:cNvSpPr>
          <p:nvPr>
            <p:ph type="body" idx="1"/>
          </p:nvPr>
        </p:nvSpPr>
        <p:spPr/>
        <p:txBody>
          <a:bodyPr/>
          <a:lstStyle/>
          <a:p>
            <a:endParaRPr lang="en-US"/>
          </a:p>
        </p:txBody>
      </p:sp>
      <p:pic>
        <p:nvPicPr>
          <p:cNvPr id="17" name="Audio 16">
            <a:hlinkClick r:id="" action="ppaction://media"/>
            <a:extLst>
              <a:ext uri="{FF2B5EF4-FFF2-40B4-BE49-F238E27FC236}">
                <a16:creationId xmlns:a16="http://schemas.microsoft.com/office/drawing/2014/main" id="{8CF57DF7-A672-42E0-AE63-4E309924C42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8382000" y="4381500"/>
            <a:ext cx="609600" cy="609600"/>
          </a:xfrm>
          <a:prstGeom prst="rect">
            <a:avLst/>
          </a:prstGeom>
        </p:spPr>
      </p:pic>
    </p:spTree>
    <p:custDataLst>
      <p:tags r:id="rId1"/>
    </p:custDataLst>
    <p:extLst>
      <p:ext uri="{BB962C8B-B14F-4D97-AF65-F5344CB8AC3E}">
        <p14:creationId xmlns:p14="http://schemas.microsoft.com/office/powerpoint/2010/main" val="3001924369"/>
      </p:ext>
    </p:extLst>
  </p:cSld>
  <p:clrMapOvr>
    <a:masterClrMapping/>
  </p:clrMapOvr>
  <mc:AlternateContent xmlns:mc="http://schemas.openxmlformats.org/markup-compatibility/2006">
    <mc:Choice xmlns:p14="http://schemas.microsoft.com/office/powerpoint/2010/main" Requires="p14">
      <p:transition spd="slow" p14:dur="2000" advTm="28374"/>
    </mc:Choice>
    <mc:Fallback>
      <p:transition spd="slow" advTm="28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3AF38B-C864-4097-80D0-84984B559636}"/>
              </a:ext>
            </a:extLst>
          </p:cNvPr>
          <p:cNvSpPr>
            <a:spLocks noGrp="1"/>
          </p:cNvSpPr>
          <p:nvPr>
            <p:ph type="ctrTitle"/>
          </p:nvPr>
        </p:nvSpPr>
        <p:spPr/>
        <p:txBody>
          <a:bodyPr/>
          <a:lstStyle/>
          <a:p>
            <a:r>
              <a:rPr lang="en-US" dirty="0"/>
              <a:t>Useful classes for this course</a:t>
            </a:r>
            <a:br>
              <a:rPr lang="en-US" dirty="0"/>
            </a:br>
            <a:endParaRPr lang="en-US" dirty="0"/>
          </a:p>
        </p:txBody>
      </p:sp>
      <p:pic>
        <p:nvPicPr>
          <p:cNvPr id="7" name="Picture 6">
            <a:extLst>
              <a:ext uri="{FF2B5EF4-FFF2-40B4-BE49-F238E27FC236}">
                <a16:creationId xmlns:a16="http://schemas.microsoft.com/office/drawing/2014/main" id="{66615CC0-75DC-4F8C-A7C6-DAFFA36C8F5C}"/>
              </a:ext>
            </a:extLst>
          </p:cNvPr>
          <p:cNvPicPr>
            <a:picLocks noChangeAspect="1"/>
          </p:cNvPicPr>
          <p:nvPr/>
        </p:nvPicPr>
        <p:blipFill>
          <a:blip r:embed="rId6"/>
          <a:stretch>
            <a:fillRect/>
          </a:stretch>
        </p:blipFill>
        <p:spPr>
          <a:xfrm>
            <a:off x="758537" y="2036207"/>
            <a:ext cx="2133600" cy="2059426"/>
          </a:xfrm>
          <a:prstGeom prst="rect">
            <a:avLst/>
          </a:prstGeom>
          <a:ln>
            <a:noFill/>
          </a:ln>
          <a:effectLst>
            <a:outerShdw blurRad="292100" dist="139700" dir="2700000" algn="tl" rotWithShape="0">
              <a:srgbClr val="333333">
                <a:alpha val="65000"/>
              </a:srgbClr>
            </a:outerShdw>
          </a:effectLst>
        </p:spPr>
      </p:pic>
      <p:sp>
        <p:nvSpPr>
          <p:cNvPr id="8" name="Text Placeholder 4">
            <a:extLst>
              <a:ext uri="{FF2B5EF4-FFF2-40B4-BE49-F238E27FC236}">
                <a16:creationId xmlns:a16="http://schemas.microsoft.com/office/drawing/2014/main" id="{49AE971E-1B18-4BB7-BB27-6E31DDDF7923}"/>
              </a:ext>
            </a:extLst>
          </p:cNvPr>
          <p:cNvSpPr txBox="1">
            <a:spLocks/>
          </p:cNvSpPr>
          <p:nvPr/>
        </p:nvSpPr>
        <p:spPr>
          <a:xfrm>
            <a:off x="2892137" y="1380933"/>
            <a:ext cx="3174877" cy="4698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177800" indent="0" algn="ctr">
              <a:buNone/>
            </a:pPr>
            <a:r>
              <a:rPr lang="es-ES" sz="1100" b="1" i="0" dirty="0">
                <a:solidFill>
                  <a:srgbClr val="000000"/>
                </a:solidFill>
                <a:effectLst/>
                <a:latin typeface="Roboto" panose="02000000000000000000" pitchFamily="2" charset="0"/>
              </a:rPr>
              <a:t>2D Voronoi Diagram Adaptor</a:t>
            </a:r>
          </a:p>
          <a:p>
            <a:pPr marL="177800" indent="0">
              <a:buFont typeface="Nunito Light"/>
              <a:buNone/>
            </a:pPr>
            <a:endParaRPr lang="en-US" dirty="0"/>
          </a:p>
        </p:txBody>
      </p:sp>
      <p:sp>
        <p:nvSpPr>
          <p:cNvPr id="9" name="Text Placeholder 4">
            <a:extLst>
              <a:ext uri="{FF2B5EF4-FFF2-40B4-BE49-F238E27FC236}">
                <a16:creationId xmlns:a16="http://schemas.microsoft.com/office/drawing/2014/main" id="{D7DD8A43-2695-43DB-BE71-167AEEAAF620}"/>
              </a:ext>
            </a:extLst>
          </p:cNvPr>
          <p:cNvSpPr txBox="1">
            <a:spLocks/>
          </p:cNvSpPr>
          <p:nvPr/>
        </p:nvSpPr>
        <p:spPr>
          <a:xfrm>
            <a:off x="790410" y="1380933"/>
            <a:ext cx="2069853" cy="4698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177800" indent="0" algn="ctr">
              <a:buNone/>
            </a:pPr>
            <a:r>
              <a:rPr lang="es-ES" sz="1100" b="1" i="0" dirty="0">
                <a:solidFill>
                  <a:srgbClr val="000000"/>
                </a:solidFill>
                <a:effectLst/>
                <a:latin typeface="Roboto" panose="02000000000000000000" pitchFamily="2" charset="0"/>
              </a:rPr>
              <a:t>2D triangulation</a:t>
            </a:r>
          </a:p>
          <a:p>
            <a:pPr marL="177800" indent="0" algn="l">
              <a:buNone/>
            </a:pPr>
            <a:endParaRPr lang="es-ES" b="1" i="0" dirty="0">
              <a:solidFill>
                <a:srgbClr val="000000"/>
              </a:solidFill>
              <a:effectLst/>
              <a:latin typeface="Roboto" panose="02000000000000000000" pitchFamily="2" charset="0"/>
            </a:endParaRPr>
          </a:p>
          <a:p>
            <a:pPr marL="177800" indent="0">
              <a:buFont typeface="Nunito Light"/>
              <a:buNone/>
            </a:pPr>
            <a:endParaRPr lang="en-US" dirty="0"/>
          </a:p>
        </p:txBody>
      </p:sp>
      <p:pic>
        <p:nvPicPr>
          <p:cNvPr id="2050" name="Picture 2">
            <a:extLst>
              <a:ext uri="{FF2B5EF4-FFF2-40B4-BE49-F238E27FC236}">
                <a16:creationId xmlns:a16="http://schemas.microsoft.com/office/drawing/2014/main" id="{57E0DE33-9D84-4B7E-B5EA-18707B130DD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49830" y="2343751"/>
            <a:ext cx="1444338" cy="1444338"/>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a:extLst>
              <a:ext uri="{FF2B5EF4-FFF2-40B4-BE49-F238E27FC236}">
                <a16:creationId xmlns:a16="http://schemas.microsoft.com/office/drawing/2014/main" id="{89BCE081-865F-44E6-91DB-F0534A43B5AA}"/>
              </a:ext>
            </a:extLst>
          </p:cNvPr>
          <p:cNvSpPr>
            <a:spLocks noGrp="1"/>
          </p:cNvSpPr>
          <p:nvPr>
            <p:ph type="body" idx="1"/>
          </p:nvPr>
        </p:nvSpPr>
        <p:spPr/>
        <p:txBody>
          <a:bodyPr/>
          <a:lstStyle/>
          <a:p>
            <a:endParaRPr lang="en-US"/>
          </a:p>
        </p:txBody>
      </p:sp>
      <p:pic>
        <p:nvPicPr>
          <p:cNvPr id="13" name="Audio 12">
            <a:hlinkClick r:id="" action="ppaction://media"/>
            <a:extLst>
              <a:ext uri="{FF2B5EF4-FFF2-40B4-BE49-F238E27FC236}">
                <a16:creationId xmlns:a16="http://schemas.microsoft.com/office/drawing/2014/main" id="{4631F9BE-80EF-4EC6-8783-E79181F8B980}"/>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8382000" y="4381500"/>
            <a:ext cx="609600" cy="609600"/>
          </a:xfrm>
          <a:prstGeom prst="rect">
            <a:avLst/>
          </a:prstGeom>
        </p:spPr>
      </p:pic>
    </p:spTree>
    <p:custDataLst>
      <p:tags r:id="rId1"/>
    </p:custDataLst>
    <p:extLst>
      <p:ext uri="{BB962C8B-B14F-4D97-AF65-F5344CB8AC3E}">
        <p14:creationId xmlns:p14="http://schemas.microsoft.com/office/powerpoint/2010/main" val="432065712"/>
      </p:ext>
    </p:extLst>
  </p:cSld>
  <p:clrMapOvr>
    <a:masterClrMapping/>
  </p:clrMapOvr>
  <mc:AlternateContent xmlns:mc="http://schemas.openxmlformats.org/markup-compatibility/2006">
    <mc:Choice xmlns:p14="http://schemas.microsoft.com/office/powerpoint/2010/main" Requires="p14">
      <p:transition spd="slow" p14:dur="2000" advTm="16555"/>
    </mc:Choice>
    <mc:Fallback>
      <p:transition spd="slow" advTm="16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C3AF38B-C864-4097-80D0-84984B559636}"/>
              </a:ext>
            </a:extLst>
          </p:cNvPr>
          <p:cNvSpPr>
            <a:spLocks noGrp="1"/>
          </p:cNvSpPr>
          <p:nvPr>
            <p:ph type="ctrTitle"/>
          </p:nvPr>
        </p:nvSpPr>
        <p:spPr/>
        <p:txBody>
          <a:bodyPr/>
          <a:lstStyle/>
          <a:p>
            <a:r>
              <a:rPr lang="en-US" dirty="0"/>
              <a:t>Useful classes for this course</a:t>
            </a:r>
            <a:br>
              <a:rPr lang="en-US" dirty="0"/>
            </a:br>
            <a:endParaRPr lang="en-US" dirty="0"/>
          </a:p>
        </p:txBody>
      </p:sp>
      <p:sp>
        <p:nvSpPr>
          <p:cNvPr id="5" name="Text Placeholder 4">
            <a:extLst>
              <a:ext uri="{FF2B5EF4-FFF2-40B4-BE49-F238E27FC236}">
                <a16:creationId xmlns:a16="http://schemas.microsoft.com/office/drawing/2014/main" id="{220B0425-037E-4130-8FC9-EE5E18335D6B}"/>
              </a:ext>
            </a:extLst>
          </p:cNvPr>
          <p:cNvSpPr>
            <a:spLocks noGrp="1"/>
          </p:cNvSpPr>
          <p:nvPr>
            <p:ph type="body" idx="1"/>
          </p:nvPr>
        </p:nvSpPr>
        <p:spPr>
          <a:xfrm>
            <a:off x="5790934" y="1380933"/>
            <a:ext cx="2776434" cy="469855"/>
          </a:xfrm>
        </p:spPr>
        <p:txBody>
          <a:bodyPr/>
          <a:lstStyle/>
          <a:p>
            <a:pPr marL="177800" indent="0" algn="ctr">
              <a:buNone/>
            </a:pPr>
            <a:r>
              <a:rPr lang="en-US" sz="1100" b="1" i="0" dirty="0">
                <a:solidFill>
                  <a:srgbClr val="000000"/>
                </a:solidFill>
                <a:effectLst/>
                <a:latin typeface="Roboto" panose="02000000000000000000" pitchFamily="2" charset="0"/>
              </a:rPr>
              <a:t>2D Convex Hulls and Extreme Points</a:t>
            </a:r>
          </a:p>
          <a:p>
            <a:pPr marL="177800" indent="0">
              <a:buNone/>
            </a:pPr>
            <a:endParaRPr lang="en-US" dirty="0"/>
          </a:p>
        </p:txBody>
      </p:sp>
      <p:pic>
        <p:nvPicPr>
          <p:cNvPr id="7" name="Picture 6">
            <a:extLst>
              <a:ext uri="{FF2B5EF4-FFF2-40B4-BE49-F238E27FC236}">
                <a16:creationId xmlns:a16="http://schemas.microsoft.com/office/drawing/2014/main" id="{66615CC0-75DC-4F8C-A7C6-DAFFA36C8F5C}"/>
              </a:ext>
            </a:extLst>
          </p:cNvPr>
          <p:cNvPicPr>
            <a:picLocks noChangeAspect="1"/>
          </p:cNvPicPr>
          <p:nvPr/>
        </p:nvPicPr>
        <p:blipFill>
          <a:blip r:embed="rId6"/>
          <a:stretch>
            <a:fillRect/>
          </a:stretch>
        </p:blipFill>
        <p:spPr>
          <a:xfrm>
            <a:off x="758537" y="2036207"/>
            <a:ext cx="2133600" cy="2059426"/>
          </a:xfrm>
          <a:prstGeom prst="rect">
            <a:avLst/>
          </a:prstGeom>
          <a:ln>
            <a:noFill/>
          </a:ln>
          <a:effectLst>
            <a:outerShdw blurRad="292100" dist="139700" dir="2700000" algn="tl" rotWithShape="0">
              <a:srgbClr val="333333">
                <a:alpha val="65000"/>
              </a:srgbClr>
            </a:outerShdw>
          </a:effectLst>
        </p:spPr>
      </p:pic>
      <p:sp>
        <p:nvSpPr>
          <p:cNvPr id="8" name="Text Placeholder 4">
            <a:extLst>
              <a:ext uri="{FF2B5EF4-FFF2-40B4-BE49-F238E27FC236}">
                <a16:creationId xmlns:a16="http://schemas.microsoft.com/office/drawing/2014/main" id="{49AE971E-1B18-4BB7-BB27-6E31DDDF7923}"/>
              </a:ext>
            </a:extLst>
          </p:cNvPr>
          <p:cNvSpPr txBox="1">
            <a:spLocks/>
          </p:cNvSpPr>
          <p:nvPr/>
        </p:nvSpPr>
        <p:spPr>
          <a:xfrm>
            <a:off x="2892137" y="1380933"/>
            <a:ext cx="3174877" cy="4698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177800" indent="0" algn="ctr">
              <a:buNone/>
            </a:pPr>
            <a:r>
              <a:rPr lang="es-ES" sz="1100" b="1" i="0" dirty="0">
                <a:solidFill>
                  <a:srgbClr val="000000"/>
                </a:solidFill>
                <a:effectLst/>
                <a:latin typeface="Roboto" panose="02000000000000000000" pitchFamily="2" charset="0"/>
              </a:rPr>
              <a:t>2D Voronoi Diagram Adaptor</a:t>
            </a:r>
          </a:p>
          <a:p>
            <a:pPr marL="177800" indent="0">
              <a:buFont typeface="Nunito Light"/>
              <a:buNone/>
            </a:pPr>
            <a:endParaRPr lang="en-US" dirty="0"/>
          </a:p>
        </p:txBody>
      </p:sp>
      <p:sp>
        <p:nvSpPr>
          <p:cNvPr id="9" name="Text Placeholder 4">
            <a:extLst>
              <a:ext uri="{FF2B5EF4-FFF2-40B4-BE49-F238E27FC236}">
                <a16:creationId xmlns:a16="http://schemas.microsoft.com/office/drawing/2014/main" id="{D7DD8A43-2695-43DB-BE71-167AEEAAF620}"/>
              </a:ext>
            </a:extLst>
          </p:cNvPr>
          <p:cNvSpPr txBox="1">
            <a:spLocks/>
          </p:cNvSpPr>
          <p:nvPr/>
        </p:nvSpPr>
        <p:spPr>
          <a:xfrm>
            <a:off x="790410" y="1380933"/>
            <a:ext cx="2069853" cy="4698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279400" algn="l" rtl="0">
              <a:lnSpc>
                <a:spcPct val="115000"/>
              </a:lnSpc>
              <a:spcBef>
                <a:spcPts val="0"/>
              </a:spcBef>
              <a:spcAft>
                <a:spcPts val="0"/>
              </a:spcAft>
              <a:buClr>
                <a:srgbClr val="434343"/>
              </a:buClr>
              <a:buSzPts val="8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1pPr>
            <a:lvl2pPr marL="914400" marR="0" lvl="1"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2pPr>
            <a:lvl3pPr marL="1371600" marR="0" lvl="2"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3pPr>
            <a:lvl4pPr marL="1828800" marR="0" lvl="3"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4pPr>
            <a:lvl5pPr marL="2286000" marR="0" lvl="4"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5pPr>
            <a:lvl6pPr marL="2743200" marR="0" lvl="5" indent="-304800" algn="l" rtl="0">
              <a:lnSpc>
                <a:spcPct val="115000"/>
              </a:lnSpc>
              <a:spcBef>
                <a:spcPts val="1600"/>
              </a:spcBef>
              <a:spcAft>
                <a:spcPts val="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6pPr>
            <a:lvl7pPr marL="3200400" marR="0" lvl="6" indent="-304800" algn="l" rtl="0">
              <a:lnSpc>
                <a:spcPct val="115000"/>
              </a:lnSpc>
              <a:spcBef>
                <a:spcPts val="1600"/>
              </a:spcBef>
              <a:spcAft>
                <a:spcPts val="0"/>
              </a:spcAft>
              <a:buClr>
                <a:srgbClr val="434343"/>
              </a:buClr>
              <a:buSzPts val="1200"/>
              <a:buFont typeface="Nunito Light"/>
              <a:buAutoNum type="arabicPeriod"/>
              <a:defRPr sz="1200" b="0" i="0" u="none" strike="noStrike" cap="none">
                <a:solidFill>
                  <a:srgbClr val="000000"/>
                </a:solidFill>
                <a:latin typeface="Roboto Condensed Light"/>
                <a:ea typeface="Roboto Condensed Light"/>
                <a:cs typeface="Roboto Condensed Light"/>
                <a:sym typeface="Roboto Condensed Light"/>
              </a:defRPr>
            </a:lvl7pPr>
            <a:lvl8pPr marL="3657600" marR="0" lvl="7" indent="-304800" algn="l" rtl="0">
              <a:lnSpc>
                <a:spcPct val="115000"/>
              </a:lnSpc>
              <a:spcBef>
                <a:spcPts val="1600"/>
              </a:spcBef>
              <a:spcAft>
                <a:spcPts val="0"/>
              </a:spcAft>
              <a:buClr>
                <a:srgbClr val="434343"/>
              </a:buClr>
              <a:buSzPts val="1200"/>
              <a:buFont typeface="Nunito Light"/>
              <a:buAutoNum type="alphaLcPeriod"/>
              <a:defRPr sz="1200" b="0" i="0" u="none" strike="noStrike" cap="none">
                <a:solidFill>
                  <a:srgbClr val="000000"/>
                </a:solidFill>
                <a:latin typeface="Roboto Condensed Light"/>
                <a:ea typeface="Roboto Condensed Light"/>
                <a:cs typeface="Roboto Condensed Light"/>
                <a:sym typeface="Roboto Condensed Light"/>
              </a:defRPr>
            </a:lvl8pPr>
            <a:lvl9pPr marL="4114800" marR="0" lvl="8" indent="-304800" algn="l" rtl="0">
              <a:lnSpc>
                <a:spcPct val="115000"/>
              </a:lnSpc>
              <a:spcBef>
                <a:spcPts val="1600"/>
              </a:spcBef>
              <a:spcAft>
                <a:spcPts val="1600"/>
              </a:spcAft>
              <a:buClr>
                <a:srgbClr val="434343"/>
              </a:buClr>
              <a:buSzPts val="1200"/>
              <a:buFont typeface="Nunito Light"/>
              <a:buAutoNum type="romanLcPeriod"/>
              <a:defRPr sz="1200" b="0" i="0" u="none" strike="noStrike" cap="none">
                <a:solidFill>
                  <a:srgbClr val="000000"/>
                </a:solidFill>
                <a:latin typeface="Roboto Condensed Light"/>
                <a:ea typeface="Roboto Condensed Light"/>
                <a:cs typeface="Roboto Condensed Light"/>
                <a:sym typeface="Roboto Condensed Light"/>
              </a:defRPr>
            </a:lvl9pPr>
          </a:lstStyle>
          <a:p>
            <a:pPr marL="177800" indent="0" algn="ctr">
              <a:buNone/>
            </a:pPr>
            <a:r>
              <a:rPr lang="es-ES" sz="1100" b="1" i="0" dirty="0">
                <a:solidFill>
                  <a:srgbClr val="000000"/>
                </a:solidFill>
                <a:effectLst/>
                <a:latin typeface="Roboto" panose="02000000000000000000" pitchFamily="2" charset="0"/>
              </a:rPr>
              <a:t>2D triangulation</a:t>
            </a:r>
          </a:p>
          <a:p>
            <a:pPr marL="177800" indent="0" algn="l">
              <a:buNone/>
            </a:pPr>
            <a:endParaRPr lang="es-ES" b="1" i="0" dirty="0">
              <a:solidFill>
                <a:srgbClr val="000000"/>
              </a:solidFill>
              <a:effectLst/>
              <a:latin typeface="Roboto" panose="02000000000000000000" pitchFamily="2" charset="0"/>
            </a:endParaRPr>
          </a:p>
          <a:p>
            <a:pPr marL="177800" indent="0">
              <a:buFont typeface="Nunito Light"/>
              <a:buNone/>
            </a:pPr>
            <a:endParaRPr lang="en-US" dirty="0"/>
          </a:p>
        </p:txBody>
      </p:sp>
      <p:pic>
        <p:nvPicPr>
          <p:cNvPr id="2050" name="Picture 2">
            <a:extLst>
              <a:ext uri="{FF2B5EF4-FFF2-40B4-BE49-F238E27FC236}">
                <a16:creationId xmlns:a16="http://schemas.microsoft.com/office/drawing/2014/main" id="{57E0DE33-9D84-4B7E-B5EA-18707B130DD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49830" y="2343751"/>
            <a:ext cx="1444338" cy="1444338"/>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F9384D5F-AADA-4FB9-9DFB-EA9B71B52835}"/>
              </a:ext>
            </a:extLst>
          </p:cNvPr>
          <p:cNvPicPr>
            <a:picLocks noChangeAspect="1"/>
          </p:cNvPicPr>
          <p:nvPr/>
        </p:nvPicPr>
        <p:blipFill>
          <a:blip r:embed="rId8"/>
          <a:stretch>
            <a:fillRect/>
          </a:stretch>
        </p:blipFill>
        <p:spPr>
          <a:xfrm>
            <a:off x="6251861" y="2036207"/>
            <a:ext cx="2157754" cy="2059426"/>
          </a:xfrm>
          <a:prstGeom prst="rect">
            <a:avLst/>
          </a:prstGeom>
          <a:ln>
            <a:noFill/>
          </a:ln>
          <a:effectLst>
            <a:outerShdw blurRad="292100" dist="139700" dir="2700000" algn="tl" rotWithShape="0">
              <a:srgbClr val="333333">
                <a:alpha val="65000"/>
              </a:srgbClr>
            </a:outerShdw>
          </a:effectLst>
        </p:spPr>
      </p:pic>
      <p:pic>
        <p:nvPicPr>
          <p:cNvPr id="12" name="Audio 11">
            <a:hlinkClick r:id="" action="ppaction://media"/>
            <a:extLst>
              <a:ext uri="{FF2B5EF4-FFF2-40B4-BE49-F238E27FC236}">
                <a16:creationId xmlns:a16="http://schemas.microsoft.com/office/drawing/2014/main" id="{829E8A8F-A23D-4523-9934-90C679180BAB}"/>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8382000" y="4381500"/>
            <a:ext cx="609600" cy="609600"/>
          </a:xfrm>
          <a:prstGeom prst="rect">
            <a:avLst/>
          </a:prstGeom>
        </p:spPr>
      </p:pic>
    </p:spTree>
    <p:custDataLst>
      <p:tags r:id="rId1"/>
    </p:custDataLst>
    <p:extLst>
      <p:ext uri="{BB962C8B-B14F-4D97-AF65-F5344CB8AC3E}">
        <p14:creationId xmlns:p14="http://schemas.microsoft.com/office/powerpoint/2010/main" val="2757654528"/>
      </p:ext>
    </p:extLst>
  </p:cSld>
  <p:clrMapOvr>
    <a:masterClrMapping/>
  </p:clrMapOvr>
  <mc:AlternateContent xmlns:mc="http://schemas.openxmlformats.org/markup-compatibility/2006">
    <mc:Choice xmlns:p14="http://schemas.microsoft.com/office/powerpoint/2010/main" Requires="p14">
      <p:transition spd="slow" p14:dur="2000" advTm="23870"/>
    </mc:Choice>
    <mc:Fallback>
      <p:transition spd="slow" advTm="238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9" name="Google Shape;159;p34"/>
          <p:cNvSpPr txBox="1">
            <a:spLocks noGrp="1"/>
          </p:cNvSpPr>
          <p:nvPr>
            <p:ph type="ctrTitle"/>
          </p:nvPr>
        </p:nvSpPr>
        <p:spPr>
          <a:xfrm>
            <a:off x="1964851" y="352850"/>
            <a:ext cx="5214300" cy="946200"/>
          </a:xfrm>
          <a:prstGeom prst="rect">
            <a:avLst/>
          </a:prstGeom>
        </p:spPr>
        <p:txBody>
          <a:bodyPr spcFirstLastPara="1" wrap="square" lIns="91425" tIns="91425" rIns="91425" bIns="91425" anchor="t" anchorCtr="0">
            <a:noAutofit/>
          </a:bodyPr>
          <a:lstStyle/>
          <a:p>
            <a:r>
              <a:rPr lang="en" dirty="0"/>
              <a:t>How to use CGAL</a:t>
            </a:r>
            <a:br>
              <a:rPr lang="en" dirty="0"/>
            </a:br>
            <a:endParaRPr dirty="0"/>
          </a:p>
        </p:txBody>
      </p:sp>
      <p:sp>
        <p:nvSpPr>
          <p:cNvPr id="8" name="TextBox 7">
            <a:extLst>
              <a:ext uri="{FF2B5EF4-FFF2-40B4-BE49-F238E27FC236}">
                <a16:creationId xmlns:a16="http://schemas.microsoft.com/office/drawing/2014/main" id="{3A526BB2-E24C-4170-AE9D-A8997F164F56}"/>
              </a:ext>
            </a:extLst>
          </p:cNvPr>
          <p:cNvSpPr txBox="1"/>
          <p:nvPr/>
        </p:nvSpPr>
        <p:spPr>
          <a:xfrm>
            <a:off x="1507064" y="3014126"/>
            <a:ext cx="6129867" cy="230832"/>
          </a:xfrm>
          <a:prstGeom prst="rect">
            <a:avLst/>
          </a:prstGeom>
          <a:solidFill>
            <a:srgbClr val="333300"/>
          </a:solidFill>
        </p:spPr>
        <p:txBody>
          <a:bodyPr wrap="square">
            <a:spAutoFit/>
          </a:bodyPr>
          <a:lstStyle/>
          <a:p>
            <a:r>
              <a:rPr lang="es-ES" sz="900" b="0" dirty="0">
                <a:solidFill>
                  <a:srgbClr val="C586C0"/>
                </a:solidFill>
                <a:effectLst/>
                <a:latin typeface="Consolas" panose="020B0609020204030204" pitchFamily="49" charset="0"/>
              </a:rPr>
              <a:t>#include</a:t>
            </a:r>
            <a:r>
              <a:rPr lang="es-ES" sz="900" b="0" dirty="0">
                <a:solidFill>
                  <a:srgbClr val="569CD6"/>
                </a:solidFill>
                <a:effectLst/>
                <a:latin typeface="Consolas" panose="020B0609020204030204" pitchFamily="49" charset="0"/>
              </a:rPr>
              <a:t> </a:t>
            </a:r>
            <a:r>
              <a:rPr lang="es-ES" sz="900" b="0" dirty="0">
                <a:solidFill>
                  <a:srgbClr val="CE9178"/>
                </a:solidFill>
                <a:effectLst/>
                <a:latin typeface="Consolas" panose="020B0609020204030204" pitchFamily="49" charset="0"/>
              </a:rPr>
              <a:t>&lt;CGAL/Exact_predicates_inexact_constructions_kernel.h&gt;</a:t>
            </a:r>
            <a:endParaRPr lang="es-ES" sz="900" b="0" dirty="0">
              <a:solidFill>
                <a:srgbClr val="D4D4D4"/>
              </a:solidFill>
              <a:effectLst/>
              <a:latin typeface="Consolas" panose="020B0609020204030204" pitchFamily="49" charset="0"/>
            </a:endParaRPr>
          </a:p>
        </p:txBody>
      </p:sp>
      <p:sp>
        <p:nvSpPr>
          <p:cNvPr id="5" name="Rectangle 1">
            <a:extLst>
              <a:ext uri="{FF2B5EF4-FFF2-40B4-BE49-F238E27FC236}">
                <a16:creationId xmlns:a16="http://schemas.microsoft.com/office/drawing/2014/main" id="{3CC2E284-AB59-4748-9EA4-C043F1DACB86}"/>
              </a:ext>
            </a:extLst>
          </p:cNvPr>
          <p:cNvSpPr>
            <a:spLocks noChangeArrowheads="1"/>
          </p:cNvSpPr>
          <p:nvPr/>
        </p:nvSpPr>
        <p:spPr bwMode="auto">
          <a:xfrm>
            <a:off x="1507064" y="1360229"/>
            <a:ext cx="6129867" cy="325074"/>
          </a:xfrm>
          <a:prstGeom prst="rect">
            <a:avLst/>
          </a:prstGeom>
          <a:solidFill>
            <a:srgbClr val="333300"/>
          </a:solidFill>
          <a:ln>
            <a:noFill/>
          </a:ln>
          <a:effectLst/>
        </p:spPr>
        <p:txBody>
          <a:bodyPr vert="horz" wrap="square" lIns="0" tIns="0" rIns="0" bIns="4761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900" b="0" i="0" u="none" strike="noStrike" cap="none" normalizeH="0" baseline="0" dirty="0">
                <a:ln>
                  <a:noFill/>
                </a:ln>
                <a:solidFill>
                  <a:srgbClr val="92D050"/>
                </a:solidFill>
                <a:effectLst/>
                <a:latin typeface="Consolas" panose="020B0609020204030204" pitchFamily="49" charset="0"/>
              </a:rPr>
              <a:t># Debian, Ubuntu, Linux Mint,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s-ES" altLang="es-ES" sz="900" b="0" i="0" u="none" strike="noStrike" cap="none" normalizeH="0" baseline="0" dirty="0">
                <a:ln>
                  <a:noFill/>
                </a:ln>
                <a:solidFill>
                  <a:schemeClr val="bg1"/>
                </a:solidFill>
                <a:effectLst/>
                <a:latin typeface="Consolas" panose="020B0609020204030204" pitchFamily="49" charset="0"/>
              </a:rPr>
              <a:t>sudo apt-get install libcgal-dev</a:t>
            </a:r>
            <a:r>
              <a:rPr kumimoji="0" lang="es-ES" altLang="es-ES" sz="600" b="0" i="0" u="none" strike="noStrike" cap="none" normalizeH="0" baseline="0" dirty="0">
                <a:ln>
                  <a:noFill/>
                </a:ln>
                <a:solidFill>
                  <a:schemeClr val="bg1"/>
                </a:solidFill>
                <a:effectLst/>
                <a:latin typeface="Consolas" panose="020B0609020204030204" pitchFamily="49" charset="0"/>
              </a:rPr>
              <a:t> </a:t>
            </a:r>
            <a:endParaRPr kumimoji="0" lang="es-ES" altLang="es-ES" sz="1800" b="0" i="0" u="none" strike="noStrike" cap="none" normalizeH="0" baseline="0" dirty="0">
              <a:ln>
                <a:noFill/>
              </a:ln>
              <a:solidFill>
                <a:schemeClr val="bg1"/>
              </a:solidFill>
              <a:effectLst/>
              <a:latin typeface="Consolas" panose="020B0609020204030204" pitchFamily="49" charset="0"/>
            </a:endParaRPr>
          </a:p>
        </p:txBody>
      </p:sp>
      <p:sp>
        <p:nvSpPr>
          <p:cNvPr id="11" name="TextBox 10">
            <a:extLst>
              <a:ext uri="{FF2B5EF4-FFF2-40B4-BE49-F238E27FC236}">
                <a16:creationId xmlns:a16="http://schemas.microsoft.com/office/drawing/2014/main" id="{29C2E951-E26D-40AC-9E1C-9D2D988016E2}"/>
              </a:ext>
            </a:extLst>
          </p:cNvPr>
          <p:cNvSpPr txBox="1"/>
          <p:nvPr/>
        </p:nvSpPr>
        <p:spPr>
          <a:xfrm>
            <a:off x="883919" y="1848109"/>
            <a:ext cx="6505788" cy="738664"/>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Roboto Condensed" panose="02000000000000000000" pitchFamily="2" charset="0"/>
                <a:ea typeface="Roboto Condensed" panose="02000000000000000000" pitchFamily="2" charset="0"/>
              </a:rPr>
              <a:t>Including one kernel. The </a:t>
            </a:r>
            <a:r>
              <a:rPr lang="en-US" b="0" i="0" dirty="0">
                <a:solidFill>
                  <a:srgbClr val="000000"/>
                </a:solidFill>
                <a:effectLst/>
                <a:latin typeface="Roboto Condensed" panose="02000000000000000000" pitchFamily="2" charset="0"/>
                <a:ea typeface="Roboto Condensed" panose="02000000000000000000" pitchFamily="2" charset="0"/>
              </a:rPr>
              <a:t>kernel provides types, construction objects, and generalized predicates that CGAL will use, like the implementation of points, how their arithmetic works and even the equality operator. </a:t>
            </a:r>
          </a:p>
        </p:txBody>
      </p:sp>
      <p:sp>
        <p:nvSpPr>
          <p:cNvPr id="12" name="TextBox 11">
            <a:extLst>
              <a:ext uri="{FF2B5EF4-FFF2-40B4-BE49-F238E27FC236}">
                <a16:creationId xmlns:a16="http://schemas.microsoft.com/office/drawing/2014/main" id="{68AEB360-6628-4A8B-B252-A41302686966}"/>
              </a:ext>
            </a:extLst>
          </p:cNvPr>
          <p:cNvSpPr txBox="1"/>
          <p:nvPr/>
        </p:nvSpPr>
        <p:spPr>
          <a:xfrm>
            <a:off x="883919" y="980750"/>
            <a:ext cx="6505788" cy="307777"/>
          </a:xfrm>
          <a:prstGeom prst="rect">
            <a:avLst/>
          </a:prstGeom>
          <a:noFill/>
        </p:spPr>
        <p:txBody>
          <a:bodyPr wrap="square" rtlCol="0">
            <a:spAutoFit/>
          </a:bodyPr>
          <a:lstStyle/>
          <a:p>
            <a:pPr marL="285750" indent="-285750">
              <a:buFont typeface="Wingdings" panose="05000000000000000000" pitchFamily="2" charset="2"/>
              <a:buChar char="§"/>
            </a:pPr>
            <a:r>
              <a:rPr lang="en-US" dirty="0">
                <a:latin typeface="Roboto Condensed" panose="02000000000000000000" pitchFamily="2" charset="0"/>
                <a:ea typeface="Roboto Condensed" panose="02000000000000000000" pitchFamily="2" charset="0"/>
              </a:rPr>
              <a:t>Installing the library</a:t>
            </a:r>
          </a:p>
        </p:txBody>
      </p:sp>
      <p:sp>
        <p:nvSpPr>
          <p:cNvPr id="13" name="TextBox 12">
            <a:extLst>
              <a:ext uri="{FF2B5EF4-FFF2-40B4-BE49-F238E27FC236}">
                <a16:creationId xmlns:a16="http://schemas.microsoft.com/office/drawing/2014/main" id="{C0E66267-3CAD-4419-9DFE-8B1B91098E46}"/>
              </a:ext>
            </a:extLst>
          </p:cNvPr>
          <p:cNvSpPr txBox="1"/>
          <p:nvPr/>
        </p:nvSpPr>
        <p:spPr>
          <a:xfrm>
            <a:off x="883919" y="3361001"/>
            <a:ext cx="6505788" cy="523220"/>
          </a:xfrm>
          <a:prstGeom prst="rect">
            <a:avLst/>
          </a:prstGeom>
          <a:noFill/>
        </p:spPr>
        <p:txBody>
          <a:bodyPr wrap="square" rtlCol="0">
            <a:spAutoFit/>
          </a:bodyPr>
          <a:lstStyle/>
          <a:p>
            <a:pPr marL="285750" indent="-285750" algn="just">
              <a:buFont typeface="Wingdings" panose="05000000000000000000" pitchFamily="2" charset="2"/>
              <a:buChar char="§"/>
            </a:pPr>
            <a:r>
              <a:rPr lang="en-US" dirty="0">
                <a:latin typeface="Roboto Condensed" panose="02000000000000000000" pitchFamily="2" charset="0"/>
                <a:ea typeface="Roboto Condensed" panose="02000000000000000000" pitchFamily="2" charset="0"/>
              </a:rPr>
              <a:t>Including the classes you will use. I recommend using some typedefs to shorten the calls.</a:t>
            </a:r>
          </a:p>
        </p:txBody>
      </p:sp>
      <p:sp>
        <p:nvSpPr>
          <p:cNvPr id="14" name="TextBox 13">
            <a:extLst>
              <a:ext uri="{FF2B5EF4-FFF2-40B4-BE49-F238E27FC236}">
                <a16:creationId xmlns:a16="http://schemas.microsoft.com/office/drawing/2014/main" id="{A2ECD980-516F-4EC1-B6B6-049BF6AC2966}"/>
              </a:ext>
            </a:extLst>
          </p:cNvPr>
          <p:cNvSpPr txBox="1"/>
          <p:nvPr/>
        </p:nvSpPr>
        <p:spPr>
          <a:xfrm>
            <a:off x="1507063" y="2609857"/>
            <a:ext cx="6129867" cy="230832"/>
          </a:xfrm>
          <a:prstGeom prst="rect">
            <a:avLst/>
          </a:prstGeom>
          <a:solidFill>
            <a:srgbClr val="333300"/>
          </a:solidFill>
        </p:spPr>
        <p:txBody>
          <a:bodyPr wrap="square">
            <a:spAutoFit/>
          </a:bodyPr>
          <a:lstStyle/>
          <a:p>
            <a:r>
              <a:rPr lang="es-ES" sz="900" b="0" dirty="0">
                <a:solidFill>
                  <a:srgbClr val="C586C0"/>
                </a:solidFill>
                <a:effectLst/>
                <a:latin typeface="Consolas" panose="020B0609020204030204" pitchFamily="49" charset="0"/>
              </a:rPr>
              <a:t>#include</a:t>
            </a:r>
            <a:r>
              <a:rPr lang="es-ES" sz="900" b="0" dirty="0">
                <a:solidFill>
                  <a:srgbClr val="569CD6"/>
                </a:solidFill>
                <a:effectLst/>
                <a:latin typeface="Consolas" panose="020B0609020204030204" pitchFamily="49" charset="0"/>
              </a:rPr>
              <a:t> </a:t>
            </a:r>
            <a:r>
              <a:rPr lang="es-ES" sz="900" b="0" dirty="0">
                <a:solidFill>
                  <a:srgbClr val="CE9178"/>
                </a:solidFill>
                <a:effectLst/>
                <a:latin typeface="Consolas" panose="020B0609020204030204" pitchFamily="49" charset="0"/>
              </a:rPr>
              <a:t>&lt;CGAL/Cartesian.h&gt;</a:t>
            </a:r>
            <a:endParaRPr lang="es-ES" sz="900" b="0" dirty="0">
              <a:solidFill>
                <a:srgbClr val="D4D4D4"/>
              </a:solidFill>
              <a:effectLst/>
              <a:latin typeface="Consolas" panose="020B0609020204030204" pitchFamily="49" charset="0"/>
            </a:endParaRPr>
          </a:p>
        </p:txBody>
      </p:sp>
      <p:sp>
        <p:nvSpPr>
          <p:cNvPr id="15" name="TextBox 14">
            <a:extLst>
              <a:ext uri="{FF2B5EF4-FFF2-40B4-BE49-F238E27FC236}">
                <a16:creationId xmlns:a16="http://schemas.microsoft.com/office/drawing/2014/main" id="{9C963843-28F9-4AD2-ADC3-E42A4CA93088}"/>
              </a:ext>
            </a:extLst>
          </p:cNvPr>
          <p:cNvSpPr txBox="1"/>
          <p:nvPr/>
        </p:nvSpPr>
        <p:spPr>
          <a:xfrm>
            <a:off x="1507064" y="3900131"/>
            <a:ext cx="6129867" cy="923330"/>
          </a:xfrm>
          <a:prstGeom prst="rect">
            <a:avLst/>
          </a:prstGeom>
          <a:solidFill>
            <a:srgbClr val="333300"/>
          </a:solidFill>
        </p:spPr>
        <p:txBody>
          <a:bodyPr wrap="square">
            <a:spAutoFit/>
          </a:bodyPr>
          <a:lstStyle/>
          <a:p>
            <a:r>
              <a:rPr lang="es-ES" sz="900" b="0" dirty="0">
                <a:solidFill>
                  <a:srgbClr val="C586C0"/>
                </a:solidFill>
                <a:effectLst/>
                <a:latin typeface="Consolas" panose="020B0609020204030204" pitchFamily="49" charset="0"/>
              </a:rPr>
              <a:t>#include</a:t>
            </a:r>
            <a:r>
              <a:rPr lang="es-ES" sz="900" b="0" dirty="0">
                <a:solidFill>
                  <a:srgbClr val="569CD6"/>
                </a:solidFill>
                <a:effectLst/>
                <a:latin typeface="Consolas" panose="020B0609020204030204" pitchFamily="49" charset="0"/>
              </a:rPr>
              <a:t> </a:t>
            </a:r>
            <a:r>
              <a:rPr lang="es-ES" sz="900" b="0" dirty="0">
                <a:solidFill>
                  <a:srgbClr val="CE9178"/>
                </a:solidFill>
                <a:effectLst/>
                <a:latin typeface="Consolas" panose="020B0609020204030204" pitchFamily="49" charset="0"/>
              </a:rPr>
              <a:t>&lt;CGAL/Triangulation_2.h&gt;</a:t>
            </a:r>
          </a:p>
          <a:p>
            <a:endParaRPr lang="es-ES" sz="900" b="0" dirty="0">
              <a:solidFill>
                <a:srgbClr val="D4D4D4"/>
              </a:solidFill>
              <a:effectLst/>
              <a:latin typeface="Consolas" panose="020B0609020204030204" pitchFamily="49" charset="0"/>
            </a:endParaRPr>
          </a:p>
          <a:p>
            <a:r>
              <a:rPr lang="es-ES" sz="900" b="0" dirty="0">
                <a:solidFill>
                  <a:srgbClr val="569CD6"/>
                </a:solidFill>
                <a:effectLst/>
                <a:latin typeface="Consolas" panose="020B0609020204030204" pitchFamily="49" charset="0"/>
              </a:rPr>
              <a:t>typedef</a:t>
            </a:r>
            <a:r>
              <a:rPr lang="es-ES" sz="900" b="0" dirty="0">
                <a:solidFill>
                  <a:srgbClr val="D4D4D4"/>
                </a:solidFill>
                <a:effectLst/>
                <a:latin typeface="Consolas" panose="020B0609020204030204" pitchFamily="49" charset="0"/>
              </a:rPr>
              <a:t> </a:t>
            </a:r>
            <a:r>
              <a:rPr lang="es-ES" sz="900" b="0" dirty="0">
                <a:solidFill>
                  <a:srgbClr val="4EC9B0"/>
                </a:solidFill>
                <a:effectLst/>
                <a:latin typeface="Consolas" panose="020B0609020204030204" pitchFamily="49" charset="0"/>
              </a:rPr>
              <a:t>CGAL::Exact_predicates_inexact_constructions_kernel </a:t>
            </a:r>
            <a:r>
              <a:rPr lang="es-ES" sz="900" b="0" dirty="0">
                <a:solidFill>
                  <a:srgbClr val="D4D4D4"/>
                </a:solidFill>
                <a:effectLst/>
                <a:latin typeface="Consolas" panose="020B0609020204030204" pitchFamily="49" charset="0"/>
              </a:rPr>
              <a:t>K;</a:t>
            </a:r>
          </a:p>
          <a:p>
            <a:r>
              <a:rPr lang="es-ES" sz="900" b="0" dirty="0">
                <a:solidFill>
                  <a:srgbClr val="569CD6"/>
                </a:solidFill>
                <a:effectLst/>
                <a:latin typeface="Consolas" panose="020B0609020204030204" pitchFamily="49" charset="0"/>
              </a:rPr>
              <a:t>typedef</a:t>
            </a:r>
            <a:r>
              <a:rPr lang="es-ES" sz="900" b="0" dirty="0">
                <a:solidFill>
                  <a:srgbClr val="D4D4D4"/>
                </a:solidFill>
                <a:effectLst/>
                <a:latin typeface="Consolas" panose="020B0609020204030204" pitchFamily="49" charset="0"/>
              </a:rPr>
              <a:t> </a:t>
            </a:r>
            <a:r>
              <a:rPr lang="es-ES" sz="900" b="0" dirty="0">
                <a:solidFill>
                  <a:srgbClr val="4EC9B0"/>
                </a:solidFill>
                <a:effectLst/>
                <a:latin typeface="Consolas" panose="020B0609020204030204" pitchFamily="49" charset="0"/>
              </a:rPr>
              <a:t>CGAL::Triangulation_2&lt;K&gt;                            </a:t>
            </a:r>
            <a:r>
              <a:rPr lang="es-ES" sz="900" b="0" dirty="0">
                <a:solidFill>
                  <a:srgbClr val="D4D4D4"/>
                </a:solidFill>
                <a:effectLst/>
                <a:latin typeface="Consolas" panose="020B0609020204030204" pitchFamily="49" charset="0"/>
              </a:rPr>
              <a:t>Triangulation;</a:t>
            </a:r>
          </a:p>
          <a:p>
            <a:r>
              <a:rPr lang="es-ES" sz="900" b="0" dirty="0">
                <a:solidFill>
                  <a:srgbClr val="569CD6"/>
                </a:solidFill>
                <a:effectLst/>
                <a:latin typeface="Consolas" panose="020B0609020204030204" pitchFamily="49" charset="0"/>
              </a:rPr>
              <a:t>typedef</a:t>
            </a:r>
            <a:r>
              <a:rPr lang="es-ES" sz="900" b="0" dirty="0">
                <a:solidFill>
                  <a:srgbClr val="D4D4D4"/>
                </a:solidFill>
                <a:effectLst/>
                <a:latin typeface="Consolas" panose="020B0609020204030204" pitchFamily="49" charset="0"/>
              </a:rPr>
              <a:t> </a:t>
            </a:r>
            <a:r>
              <a:rPr lang="es-ES" sz="900" b="0" dirty="0">
                <a:solidFill>
                  <a:srgbClr val="4EC9B0"/>
                </a:solidFill>
                <a:effectLst/>
                <a:latin typeface="Consolas" panose="020B0609020204030204" pitchFamily="49" charset="0"/>
              </a:rPr>
              <a:t>Triangulation::Point                                </a:t>
            </a:r>
            <a:r>
              <a:rPr lang="es-ES" sz="900" b="0" dirty="0">
                <a:solidFill>
                  <a:srgbClr val="D4D4D4"/>
                </a:solidFill>
                <a:effectLst/>
                <a:latin typeface="Consolas" panose="020B0609020204030204" pitchFamily="49" charset="0"/>
              </a:rPr>
              <a:t>Triangulación;</a:t>
            </a:r>
          </a:p>
          <a:p>
            <a:endParaRPr lang="es-ES" sz="900" b="0" dirty="0">
              <a:solidFill>
                <a:srgbClr val="4EC9B0"/>
              </a:solidFill>
              <a:effectLst/>
              <a:latin typeface="Consolas" panose="020B0609020204030204" pitchFamily="49" charset="0"/>
            </a:endParaRPr>
          </a:p>
        </p:txBody>
      </p:sp>
      <p:sp>
        <p:nvSpPr>
          <p:cNvPr id="7" name="TextBox 6">
            <a:extLst>
              <a:ext uri="{FF2B5EF4-FFF2-40B4-BE49-F238E27FC236}">
                <a16:creationId xmlns:a16="http://schemas.microsoft.com/office/drawing/2014/main" id="{CEC3972D-007A-41C6-9B70-035021A65415}"/>
              </a:ext>
            </a:extLst>
          </p:cNvPr>
          <p:cNvSpPr txBox="1"/>
          <p:nvPr/>
        </p:nvSpPr>
        <p:spPr>
          <a:xfrm>
            <a:off x="1225973" y="2760210"/>
            <a:ext cx="359571" cy="307777"/>
          </a:xfrm>
          <a:prstGeom prst="rect">
            <a:avLst/>
          </a:prstGeom>
          <a:noFill/>
        </p:spPr>
        <p:txBody>
          <a:bodyPr wrap="square" rtlCol="0">
            <a:spAutoFit/>
          </a:bodyPr>
          <a:lstStyle/>
          <a:p>
            <a:r>
              <a:rPr lang="en-US" dirty="0">
                <a:latin typeface="Roboto Condensed" panose="02000000000000000000" pitchFamily="2" charset="0"/>
                <a:ea typeface="Roboto Condensed" panose="02000000000000000000" pitchFamily="2" charset="0"/>
              </a:rPr>
              <a:t>or</a:t>
            </a:r>
          </a:p>
        </p:txBody>
      </p:sp>
      <p:pic>
        <p:nvPicPr>
          <p:cNvPr id="25" name="Audio 24">
            <a:hlinkClick r:id="" action="ppaction://media"/>
            <a:extLst>
              <a:ext uri="{FF2B5EF4-FFF2-40B4-BE49-F238E27FC236}">
                <a16:creationId xmlns:a16="http://schemas.microsoft.com/office/drawing/2014/main" id="{59F77856-C33C-47DF-BF27-67BD20A524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926915120"/>
      </p:ext>
    </p:extLst>
  </p:cSld>
  <p:clrMapOvr>
    <a:masterClrMapping/>
  </p:clrMapOvr>
  <mc:AlternateContent xmlns:mc="http://schemas.openxmlformats.org/markup-compatibility/2006">
    <mc:Choice xmlns:p14="http://schemas.microsoft.com/office/powerpoint/2010/main" Requires="p14">
      <p:transition spd="slow" p14:dur="2000" advTm="39757"/>
    </mc:Choice>
    <mc:Fallback>
      <p:transition spd="slow" advTm="397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7941A15-874D-470D-99E2-7A6049E9263B}"/>
              </a:ext>
            </a:extLst>
          </p:cNvPr>
          <p:cNvSpPr>
            <a:spLocks noGrp="1"/>
          </p:cNvSpPr>
          <p:nvPr>
            <p:ph type="ctrTitle"/>
          </p:nvPr>
        </p:nvSpPr>
        <p:spPr>
          <a:xfrm>
            <a:off x="1964850" y="1271982"/>
            <a:ext cx="5214300" cy="946200"/>
          </a:xfrm>
        </p:spPr>
        <p:txBody>
          <a:bodyPr/>
          <a:lstStyle/>
          <a:p>
            <a:r>
              <a:rPr lang="en-US" dirty="0"/>
              <a:t>Why should you use CGAL?</a:t>
            </a:r>
          </a:p>
        </p:txBody>
      </p:sp>
      <p:sp>
        <p:nvSpPr>
          <p:cNvPr id="6" name="TextBox 5">
            <a:extLst>
              <a:ext uri="{FF2B5EF4-FFF2-40B4-BE49-F238E27FC236}">
                <a16:creationId xmlns:a16="http://schemas.microsoft.com/office/drawing/2014/main" id="{0E8851FC-600C-4C63-A2EE-0E52B1ED8847}"/>
              </a:ext>
            </a:extLst>
          </p:cNvPr>
          <p:cNvSpPr txBox="1"/>
          <p:nvPr/>
        </p:nvSpPr>
        <p:spPr>
          <a:xfrm>
            <a:off x="1424940" y="2479549"/>
            <a:ext cx="6294120" cy="707886"/>
          </a:xfrm>
          <a:prstGeom prst="rect">
            <a:avLst/>
          </a:prstGeom>
          <a:noFill/>
        </p:spPr>
        <p:txBody>
          <a:bodyPr wrap="square" rtlCol="0">
            <a:spAutoFit/>
          </a:bodyPr>
          <a:lstStyle/>
          <a:p>
            <a:pPr algn="ctr"/>
            <a:r>
              <a:rPr lang="en-US" sz="4000" b="1" dirty="0">
                <a:solidFill>
                  <a:srgbClr val="434343"/>
                </a:solidFill>
                <a:latin typeface="Cascadia Mono" panose="020B0609020000020004" pitchFamily="49" charset="0"/>
                <a:ea typeface="Cascadia Mono" panose="020B0609020000020004" pitchFamily="49" charset="0"/>
                <a:cs typeface="Cascadia Mono" panose="020B0609020000020004" pitchFamily="49" charset="0"/>
              </a:rPr>
              <a:t>ROBUSTNESS</a:t>
            </a:r>
            <a:endParaRPr lang="en-US" b="1" dirty="0">
              <a:solidFill>
                <a:srgbClr val="434343"/>
              </a:solidFill>
              <a:latin typeface="Cascadia Mono" panose="020B0609020000020004" pitchFamily="49" charset="0"/>
              <a:ea typeface="Cascadia Mono" panose="020B0609020000020004" pitchFamily="49" charset="0"/>
              <a:cs typeface="Cascadia Mono" panose="020B0609020000020004" pitchFamily="49" charset="0"/>
            </a:endParaRPr>
          </a:p>
        </p:txBody>
      </p:sp>
      <p:pic>
        <p:nvPicPr>
          <p:cNvPr id="4" name="Audio 3">
            <a:hlinkClick r:id="" action="ppaction://media"/>
            <a:extLst>
              <a:ext uri="{FF2B5EF4-FFF2-40B4-BE49-F238E27FC236}">
                <a16:creationId xmlns:a16="http://schemas.microsoft.com/office/drawing/2014/main" id="{81F2112B-EB37-451E-80B7-05A1C579B9A1}"/>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8382000" y="4381500"/>
            <a:ext cx="609600" cy="609600"/>
          </a:xfrm>
          <a:prstGeom prst="rect">
            <a:avLst/>
          </a:prstGeom>
        </p:spPr>
      </p:pic>
    </p:spTree>
    <p:custDataLst>
      <p:tags r:id="rId1"/>
    </p:custDataLst>
    <p:extLst>
      <p:ext uri="{BB962C8B-B14F-4D97-AF65-F5344CB8AC3E}">
        <p14:creationId xmlns:p14="http://schemas.microsoft.com/office/powerpoint/2010/main" val="3984335720"/>
      </p:ext>
    </p:extLst>
  </p:cSld>
  <p:clrMapOvr>
    <a:masterClrMapping/>
  </p:clrMapOvr>
  <mc:AlternateContent xmlns:mc="http://schemas.openxmlformats.org/markup-compatibility/2006">
    <mc:Choice xmlns:p14="http://schemas.microsoft.com/office/powerpoint/2010/main" Requires="p14">
      <p:transition spd="slow" p14:dur="2000" advTm="14188"/>
    </mc:Choice>
    <mc:Fallback>
      <p:transition spd="slow" advTm="141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4"/>
                </p:tgtEl>
              </p:cMediaNode>
            </p:audio>
          </p:childTnLst>
        </p:cTn>
      </p:par>
    </p:tnLst>
    <p:bldLst>
      <p:bldP spid="6"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9|0.8|0.3|0.2|0.1|0.1|0.1|0.1|0.1|0.3|0.1|0.1|0.1|0.1|0.1|0.1|0.1"/>
</p:tagLst>
</file>

<file path=ppt/tags/tag2.xml><?xml version="1.0" encoding="utf-8"?>
<p:tagLst xmlns:a="http://schemas.openxmlformats.org/drawingml/2006/main" xmlns:r="http://schemas.openxmlformats.org/officeDocument/2006/relationships" xmlns:p="http://schemas.openxmlformats.org/presentationml/2006/main">
  <p:tag name="TIMING" val="|9.6"/>
</p:tagLst>
</file>

<file path=ppt/tags/tag3.xml><?xml version="1.0" encoding="utf-8"?>
<p:tagLst xmlns:a="http://schemas.openxmlformats.org/drawingml/2006/main" xmlns:r="http://schemas.openxmlformats.org/officeDocument/2006/relationships" xmlns:p="http://schemas.openxmlformats.org/presentationml/2006/main">
  <p:tag name="TIMING" val="|9.6"/>
</p:tagLst>
</file>

<file path=ppt/tags/tag4.xml><?xml version="1.0" encoding="utf-8"?>
<p:tagLst xmlns:a="http://schemas.openxmlformats.org/drawingml/2006/main" xmlns:r="http://schemas.openxmlformats.org/officeDocument/2006/relationships" xmlns:p="http://schemas.openxmlformats.org/presentationml/2006/main">
  <p:tag name="TIMING" val="|9.6"/>
</p:tagLst>
</file>

<file path=ppt/tags/tag5.xml><?xml version="1.0" encoding="utf-8"?>
<p:tagLst xmlns:a="http://schemas.openxmlformats.org/drawingml/2006/main" xmlns:r="http://schemas.openxmlformats.org/officeDocument/2006/relationships" xmlns:p="http://schemas.openxmlformats.org/presentationml/2006/main">
  <p:tag name="TIMING" val="|9.6"/>
</p:tagLst>
</file>

<file path=ppt/tags/tag6.xml><?xml version="1.0" encoding="utf-8"?>
<p:tagLst xmlns:a="http://schemas.openxmlformats.org/drawingml/2006/main" xmlns:r="http://schemas.openxmlformats.org/officeDocument/2006/relationships" xmlns:p="http://schemas.openxmlformats.org/presentationml/2006/main">
  <p:tag name="TIMING" val="|11.6"/>
</p:tagLst>
</file>

<file path=ppt/theme/theme1.xml><?xml version="1.0" encoding="utf-8"?>
<a:theme xmlns:a="http://schemas.openxmlformats.org/drawingml/2006/main" name="Tech Newsletter XL by Slidesgo">
  <a:themeElements>
    <a:clrScheme name="Simple Light">
      <a:dk1>
        <a:srgbClr val="000000"/>
      </a:dk1>
      <a:lt1>
        <a:srgbClr val="FFFFFF"/>
      </a:lt1>
      <a:dk2>
        <a:srgbClr val="595959"/>
      </a:dk2>
      <a:lt2>
        <a:srgbClr val="EEEEEE"/>
      </a:lt2>
      <a:accent1>
        <a:srgbClr val="F3F3F3"/>
      </a:accent1>
      <a:accent2>
        <a:srgbClr val="D9D9D9"/>
      </a:accent2>
      <a:accent3>
        <a:srgbClr val="B7B7B7"/>
      </a:accent3>
      <a:accent4>
        <a:srgbClr val="999999"/>
      </a:accent4>
      <a:accent5>
        <a:srgbClr val="666666"/>
      </a:accent5>
      <a:accent6>
        <a:srgbClr val="000000"/>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1572</TotalTime>
  <Words>2113</Words>
  <Application>Microsoft Office PowerPoint</Application>
  <PresentationFormat>On-screen Show (16:9)</PresentationFormat>
  <Paragraphs>192</Paragraphs>
  <Slides>22</Slides>
  <Notes>17</Notes>
  <HiddenSlides>0</HiddenSlides>
  <MMClips>21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22</vt:i4>
      </vt:variant>
    </vt:vector>
  </HeadingPairs>
  <TitlesOfParts>
    <vt:vector size="33" baseType="lpstr">
      <vt:lpstr>Arial</vt:lpstr>
      <vt:lpstr>Exo 2</vt:lpstr>
      <vt:lpstr>Wingdings</vt:lpstr>
      <vt:lpstr>Consolas</vt:lpstr>
      <vt:lpstr>Roboto Condensed Light</vt:lpstr>
      <vt:lpstr>Roboto Condensed</vt:lpstr>
      <vt:lpstr>Roboto</vt:lpstr>
      <vt:lpstr>Calibri</vt:lpstr>
      <vt:lpstr>Cascadia Mono</vt:lpstr>
      <vt:lpstr>Nunito Light</vt:lpstr>
      <vt:lpstr>Tech Newsletter XL by Slidesgo</vt:lpstr>
      <vt:lpstr>CGAL</vt:lpstr>
      <vt:lpstr>What’s CGAL </vt:lpstr>
      <vt:lpstr>CGAL packages </vt:lpstr>
      <vt:lpstr>Useful classes for this course </vt:lpstr>
      <vt:lpstr>Useful classes for this course </vt:lpstr>
      <vt:lpstr>Useful classes for this course </vt:lpstr>
      <vt:lpstr>Useful classes for this course </vt:lpstr>
      <vt:lpstr>How to use CGAL </vt:lpstr>
      <vt:lpstr>Why should you use CGAL?</vt:lpstr>
      <vt:lpstr>Robustness issues</vt:lpstr>
      <vt:lpstr>Robustness issues</vt:lpstr>
      <vt:lpstr>Theorical geometry</vt:lpstr>
      <vt:lpstr>Float-point geometry</vt:lpstr>
      <vt:lpstr>How CGAL solves this</vt:lpstr>
      <vt:lpstr>How CGAL solves this</vt:lpstr>
      <vt:lpstr>How CGAL solves this</vt:lpstr>
      <vt:lpstr>How CGAL solves this</vt:lpstr>
      <vt:lpstr>How CGAL solves this</vt:lpstr>
      <vt:lpstr>How CGAL solves this</vt:lpstr>
      <vt:lpstr>Source: yt-&gt;CGAL: The Open Source Computational Geometry Algorithms Library </vt:lpstr>
      <vt:lpstr>THANKS</vt:lpstr>
      <vt:lpstr>REFERENCES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CG</dc:title>
  <dc:creator>Miquel Goes</dc:creator>
  <cp:lastModifiedBy>Miquel Goes</cp:lastModifiedBy>
  <cp:revision>95</cp:revision>
  <dcterms:modified xsi:type="dcterms:W3CDTF">2022-12-20T19:57:13Z</dcterms:modified>
</cp:coreProperties>
</file>